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95E"/>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charts/_rels/chart1.xml.rels><?xml version="1.0" encoding="UTF-8"?>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32934"/>
          <c:y val="0.005"/>
          <c:w val="0.534133"/>
          <c:h val="0.857099"/>
        </c:manualLayout>
      </c:layout>
      <c:pieChart>
        <c:varyColors val="0"/>
        <c:ser>
          <c:idx val="0"/>
          <c:order val="0"/>
          <c:tx>
            <c:strRef>
              <c:f>Sheet1!$A$2</c:f>
              <c:strCache>
                <c:ptCount val="1"/>
                <c:pt idx="0">
                  <c:v>Bölge 1</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Pt>
            <c:idx val="1"/>
            <c:explosion val="0"/>
            <c:spPr>
              <a:solidFill>
                <a:schemeClr val="accent3"/>
              </a:solidFill>
              <a:ln w="12700" cap="flat">
                <a:noFill/>
                <a:miter lim="400000"/>
              </a:ln>
              <a:effectLst/>
            </c:spPr>
          </c:dPt>
          <c:dLbls>
            <c:dLbl>
              <c:idx val="0"/>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1"/>
              <c:numFmt formatCode="#,##0%" sourceLinked="0"/>
              <c:txPr>
                <a:bodyPr/>
                <a:lstStyle/>
                <a:p>
                  <a:pPr>
                    <a:defRPr b="0" i="0" strike="noStrike" sz="3400" u="none">
                      <a:solidFill>
                        <a:srgbClr val="FFFFFF"/>
                      </a:solidFill>
                      <a:latin typeface="Helvetica Neue"/>
                    </a:defRPr>
                  </a:pPr>
                </a:p>
              </c:txPr>
              <c:dLblPos val="inEnd"/>
              <c:showLegendKey val="0"/>
              <c:showVal val="0"/>
              <c:showCatName val="0"/>
              <c:showSerName val="0"/>
              <c:showPercent val="1"/>
              <c:showBubbleSize val="0"/>
            </c:dLbl>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Sheet1!$B$1:$C$1</c:f>
              <c:strCache>
                <c:ptCount val="2"/>
                <c:pt idx="0">
                  <c:v>high  adherence</c:v>
                </c:pt>
                <c:pt idx="1">
                  <c:v>low adherence</c:v>
                </c:pt>
              </c:strCache>
            </c:strRef>
          </c:cat>
          <c:val>
            <c:numRef>
              <c:f>Sheet1!$B$2:$C$2</c:f>
              <c:numCache>
                <c:ptCount val="2"/>
                <c:pt idx="0">
                  <c:v>86.000000</c:v>
                </c:pt>
                <c:pt idx="1">
                  <c:v>14.000000</c:v>
                </c:pt>
              </c:numCache>
            </c:numRef>
          </c:val>
        </c:ser>
        <c:firstSliceAng val="0"/>
      </c:pieChart>
      <c:spPr>
        <a:noFill/>
        <a:ln w="12700" cap="flat">
          <a:noFill/>
          <a:miter lim="400000"/>
        </a:ln>
        <a:effectLst/>
      </c:spPr>
    </c:plotArea>
    <c:legend>
      <c:legendPos val="b"/>
      <c:layout>
        <c:manualLayout>
          <c:xMode val="edge"/>
          <c:yMode val="edge"/>
          <c:x val="0"/>
          <c:y val="0.88259"/>
          <c:w val="1"/>
          <c:h val="0.11741"/>
        </c:manualLayout>
      </c:layout>
      <c:overlay val="1"/>
      <c:spPr>
        <a:noFill/>
        <a:ln w="12700" cap="flat">
          <a:noFill/>
          <a:miter lim="400000"/>
        </a:ln>
        <a:effectLst/>
      </c:spPr>
      <c:txPr>
        <a:bodyPr rot="0"/>
        <a:lstStyle/>
        <a:p>
          <a:pPr>
            <a:defRPr b="0" i="0" strike="noStrike" sz="26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255876"/>
          <c:y val="0.005"/>
          <c:w val="0.533965"/>
          <c:h val="0.759302"/>
        </c:manualLayout>
      </c:layout>
      <c:pieChart>
        <c:varyColors val="0"/>
        <c:ser>
          <c:idx val="0"/>
          <c:order val="0"/>
          <c:tx>
            <c:strRef>
              <c:f>Sheet1!$A$2</c:f>
              <c:strCache>
                <c:ptCount val="1"/>
                <c:pt idx="0">
                  <c:v>Bölge 1</c:v>
                </c:pt>
              </c:strCache>
            </c:strRef>
          </c:tx>
          <c:spPr>
            <a:solidFill>
              <a:schemeClr val="accent1"/>
            </a:solidFill>
            <a:ln w="12700" cap="flat">
              <a:noFill/>
              <a:miter lim="400000"/>
            </a:ln>
            <a:effectLst/>
          </c:spPr>
          <c:explosion val="0"/>
          <c:dPt>
            <c:idx val="0"/>
            <c:explosion val="0"/>
            <c:spPr>
              <a:solidFill>
                <a:schemeClr val="accent1"/>
              </a:solidFill>
              <a:ln w="12700" cap="flat">
                <a:noFill/>
                <a:miter lim="400000"/>
              </a:ln>
              <a:effectLst/>
            </c:spPr>
          </c:dPt>
          <c:dPt>
            <c:idx val="1"/>
            <c:explosion val="0"/>
            <c:spPr>
              <a:solidFill>
                <a:schemeClr val="accent3"/>
              </a:solidFill>
              <a:ln w="12700" cap="flat">
                <a:noFill/>
                <a:miter lim="400000"/>
              </a:ln>
              <a:effectLst/>
            </c:spPr>
          </c:dPt>
          <c:dLbls>
            <c:dLbl>
              <c:idx val="0"/>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1"/>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Sheet1!$B$1:$C$1</c:f>
              <c:strCache>
                <c:ptCount val="2"/>
                <c:pt idx="0">
                  <c:v>high knowledge</c:v>
                </c:pt>
                <c:pt idx="1">
                  <c:v>low knowledge </c:v>
                </c:pt>
              </c:strCache>
            </c:strRef>
          </c:cat>
          <c:val>
            <c:numRef>
              <c:f>Sheet1!$B$2:$C$2</c:f>
              <c:numCache>
                <c:ptCount val="2"/>
                <c:pt idx="0">
                  <c:v>76.000000</c:v>
                </c:pt>
                <c:pt idx="1">
                  <c:v>24.000000</c:v>
                </c:pt>
              </c:numCache>
            </c:numRef>
          </c:val>
        </c:ser>
        <c:firstSliceAng val="0"/>
      </c:pieChart>
      <c:spPr>
        <a:noFill/>
        <a:ln w="12700" cap="flat">
          <a:noFill/>
          <a:miter lim="400000"/>
        </a:ln>
        <a:effectLst/>
      </c:spPr>
    </c:plotArea>
    <c:legend>
      <c:legendPos val="b"/>
      <c:layout>
        <c:manualLayout>
          <c:xMode val="edge"/>
          <c:yMode val="edge"/>
          <c:x val="0"/>
          <c:y val="0.801219"/>
          <c:w val="1"/>
          <c:h val="0.198781"/>
        </c:manualLayout>
      </c:layout>
      <c:overlay val="1"/>
      <c:spPr>
        <a:noFill/>
        <a:ln w="12700" cap="flat">
          <a:noFill/>
          <a:miter lim="400000"/>
        </a:ln>
        <a:effectLst/>
      </c:spPr>
      <c:txPr>
        <a:bodyPr rot="0"/>
        <a:lstStyle/>
        <a:p>
          <a:pPr>
            <a:defRPr b="0" i="0" strike="noStrike" sz="26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319308"/>
          <c:w val="0.99"/>
          <c:h val="0.668192"/>
        </c:manualLayout>
      </c:layout>
      <c:pieChart>
        <c:varyColors val="0"/>
        <c:ser>
          <c:idx val="0"/>
          <c:order val="0"/>
          <c:tx>
            <c:strRef>
              <c:f>Sheet1!$A$2</c:f>
              <c:strCache>
                <c:ptCount val="1"/>
                <c:pt idx="0">
                  <c:v>Bölge 1</c:v>
                </c:pt>
              </c:strCache>
            </c:strRef>
          </c:tx>
          <c:spPr>
            <a:solidFill>
              <a:srgbClr val="CB2A7A"/>
            </a:solidFill>
            <a:ln w="12700" cap="flat">
              <a:noFill/>
              <a:miter lim="400000"/>
            </a:ln>
            <a:effectLst/>
          </c:spPr>
          <c:explosion val="0"/>
          <c:dPt>
            <c:idx val="0"/>
            <c:explosion val="0"/>
            <c:spPr>
              <a:solidFill>
                <a:srgbClr val="CB2A7A"/>
              </a:solidFill>
              <a:ln w="12700" cap="flat">
                <a:noFill/>
                <a:miter lim="400000"/>
              </a:ln>
              <a:effectLst/>
            </c:spPr>
          </c:dPt>
          <c:dPt>
            <c:idx val="1"/>
            <c:explosion val="0"/>
            <c:spPr>
              <a:solidFill>
                <a:srgbClr val="834190"/>
              </a:solidFill>
              <a:ln w="12700" cap="flat">
                <a:noFill/>
                <a:miter lim="400000"/>
              </a:ln>
              <a:effectLst/>
            </c:spPr>
          </c:dPt>
          <c:dPt>
            <c:idx val="2"/>
            <c:explosion val="0"/>
            <c:spPr>
              <a:solidFill>
                <a:schemeClr val="accent6"/>
              </a:solidFill>
              <a:ln w="12700" cap="flat">
                <a:noFill/>
                <a:miter lim="400000"/>
              </a:ln>
              <a:effectLst/>
            </c:spPr>
          </c:dPt>
          <c:dLbls>
            <c:dLbl>
              <c:idx val="0"/>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dLbl>
              <c:idx val="1"/>
              <c:numFmt formatCode="#,##0%" sourceLinked="0"/>
              <c:txPr>
                <a:bodyPr/>
                <a:lstStyle/>
                <a:p>
                  <a:pPr>
                    <a:defRPr b="0" i="0" strike="noStrike" sz="3400" u="none">
                      <a:solidFill>
                        <a:srgbClr val="FFFFFF"/>
                      </a:solidFill>
                      <a:latin typeface="Helvetica Neue"/>
                    </a:defRPr>
                  </a:pPr>
                </a:p>
              </c:txPr>
              <c:dLblPos val="inEnd"/>
              <c:showLegendKey val="0"/>
              <c:showVal val="0"/>
              <c:showCatName val="0"/>
              <c:showSerName val="0"/>
              <c:showPercent val="1"/>
              <c:showBubbleSize val="0"/>
            </c:dLbl>
            <c:dLbl>
              <c:idx val="2"/>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dLbl>
            <c:numFmt formatCode="#,##0%" sourceLinked="0"/>
            <c:txPr>
              <a:bodyPr/>
              <a:lstStyle/>
              <a:p>
                <a:pPr>
                  <a:defRPr b="0" i="0" strike="noStrike" sz="3400" u="none">
                    <a:solidFill>
                      <a:srgbClr val="FFFFFF"/>
                    </a:solidFill>
                    <a:latin typeface="Helvetica Neue"/>
                  </a:defRPr>
                </a:pPr>
              </a:p>
            </c:txPr>
            <c:dLblPos val="ctr"/>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Sheet1!$B$1:$D$1</c:f>
              <c:strCache>
                <c:ptCount val="3"/>
                <c:pt idx="0">
                  <c:v>minor bleeding</c:v>
                </c:pt>
                <c:pt idx="1">
                  <c:v>major bleeding</c:v>
                </c:pt>
                <c:pt idx="2">
                  <c:v>no bleeding</c:v>
                </c:pt>
              </c:strCache>
            </c:strRef>
          </c:cat>
          <c:val>
            <c:numRef>
              <c:f>Sheet1!$B$2:$D$2</c:f>
              <c:numCache>
                <c:ptCount val="3"/>
                <c:pt idx="0">
                  <c:v>30.000000</c:v>
                </c:pt>
                <c:pt idx="1">
                  <c:v>5.000000</c:v>
                </c:pt>
                <c:pt idx="2">
                  <c:v>65.000000</c:v>
                </c:pt>
              </c:numCache>
            </c:numRef>
          </c:val>
        </c:ser>
        <c:firstSliceAng val="0"/>
      </c:pieChart>
      <c:spPr>
        <a:noFill/>
        <a:ln w="12700" cap="flat">
          <a:noFill/>
          <a:miter lim="400000"/>
        </a:ln>
        <a:effectLst/>
      </c:spPr>
    </c:plotArea>
    <c:legend>
      <c:legendPos val="t"/>
      <c:layout>
        <c:manualLayout>
          <c:xMode val="edge"/>
          <c:yMode val="edge"/>
          <c:x val="0.0061097"/>
          <c:y val="0"/>
          <c:w val="0.987781"/>
          <c:h val="0.212667"/>
        </c:manualLayout>
      </c:layout>
      <c:overlay val="1"/>
      <c:spPr>
        <a:noFill/>
        <a:ln w="12700" cap="flat">
          <a:noFill/>
          <a:miter lim="400000"/>
        </a:ln>
        <a:effectLst/>
      </c:spPr>
      <c:txPr>
        <a:bodyPr rot="0"/>
        <a:lstStyle/>
        <a:p>
          <a:pPr>
            <a:defRPr b="0" i="0" strike="noStrike" sz="26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roundedCorners val="0"/>
  <c:chart>
    <c:autoTitleDeleted val="1"/>
    <c:plotArea>
      <c:layout>
        <c:manualLayout>
          <c:layoutTarget val="inner"/>
          <c:xMode val="edge"/>
          <c:yMode val="edge"/>
          <c:x val="0.005"/>
          <c:y val="0.319308"/>
          <c:w val="0.719092"/>
          <c:h val="0.668192"/>
        </c:manualLayout>
      </c:layout>
      <c:pieChart>
        <c:varyColors val="0"/>
        <c:ser>
          <c:idx val="0"/>
          <c:order val="0"/>
          <c:tx>
            <c:strRef>
              <c:f>Sheet1!$A$2</c:f>
              <c:strCache>
                <c:ptCount val="1"/>
                <c:pt idx="0">
                  <c:v>Bölge 1</c:v>
                </c:pt>
              </c:strCache>
            </c:strRef>
          </c:tx>
          <c:spPr>
            <a:solidFill>
              <a:srgbClr val="F7BA01"/>
            </a:solidFill>
            <a:ln w="12700" cap="flat">
              <a:noFill/>
              <a:miter lim="400000"/>
            </a:ln>
            <a:effectLst/>
          </c:spPr>
          <c:explosion val="0"/>
          <c:dPt>
            <c:idx val="0"/>
            <c:explosion val="0"/>
            <c:spPr>
              <a:solidFill>
                <a:srgbClr val="F7BA01"/>
              </a:solidFill>
              <a:ln w="12700" cap="flat">
                <a:noFill/>
                <a:miter lim="400000"/>
              </a:ln>
              <a:effectLst/>
            </c:spPr>
          </c:dPt>
          <c:dPt>
            <c:idx val="1"/>
            <c:explosion val="0"/>
            <c:spPr>
              <a:solidFill>
                <a:srgbClr val="FE9301"/>
              </a:solidFill>
              <a:ln w="12700" cap="flat">
                <a:noFill/>
                <a:miter lim="400000"/>
              </a:ln>
              <a:effectLst/>
            </c:spPr>
          </c:dPt>
          <c:dLbls>
            <c:dLbl>
              <c:idx val="0"/>
              <c:numFmt formatCode="#,##0%" sourceLinked="0"/>
              <c:txPr>
                <a:bodyPr/>
                <a:lstStyle/>
                <a:p>
                  <a:pPr>
                    <a:defRPr b="0" i="0" strike="noStrike" sz="3400" u="none">
                      <a:solidFill>
                        <a:srgbClr val="FFFFFF"/>
                      </a:solidFill>
                      <a:latin typeface="Helvetica Neue"/>
                    </a:defRPr>
                  </a:pPr>
                </a:p>
              </c:txPr>
              <c:dLblPos val="inEnd"/>
              <c:showLegendKey val="0"/>
              <c:showVal val="0"/>
              <c:showCatName val="0"/>
              <c:showSerName val="0"/>
              <c:showPercent val="1"/>
              <c:showBubbleSize val="0"/>
            </c:dLbl>
            <c:dLbl>
              <c:idx val="1"/>
              <c:numFmt formatCode="#,##0%" sourceLinked="0"/>
              <c:txPr>
                <a:bodyPr/>
                <a:lstStyle/>
                <a:p>
                  <a:pPr>
                    <a:defRPr b="0" i="0" strike="noStrike" sz="3400" u="none">
                      <a:solidFill>
                        <a:srgbClr val="FFFFFF"/>
                      </a:solidFill>
                      <a:latin typeface="Helvetica Neue"/>
                    </a:defRPr>
                  </a:pPr>
                </a:p>
              </c:txPr>
              <c:dLblPos val="inEnd"/>
              <c:showLegendKey val="0"/>
              <c:showVal val="0"/>
              <c:showCatName val="0"/>
              <c:showSerName val="0"/>
              <c:showPercent val="1"/>
              <c:showBubbleSize val="0"/>
            </c:dLbl>
            <c:numFmt formatCode="#,##0%" sourceLinked="0"/>
            <c:txPr>
              <a:bodyPr/>
              <a:lstStyle/>
              <a:p>
                <a:pPr>
                  <a:defRPr b="0" i="0" strike="noStrike" sz="3400" u="none">
                    <a:solidFill>
                      <a:srgbClr val="FFFFFF"/>
                    </a:solidFill>
                    <a:latin typeface="Helvetica Neue"/>
                  </a:defRPr>
                </a:pPr>
              </a:p>
            </c:txPr>
            <c:dLblPos val="inEnd"/>
            <c:showLegendKey val="0"/>
            <c:showVal val="0"/>
            <c:showCatName val="0"/>
            <c:showSerName val="0"/>
            <c:showPercent val="1"/>
            <c:showBubbleSize val="0"/>
            <c:showLeaderLines val="1"/>
            <c:leaderLines>
              <c:spPr>
                <a:noFill/>
                <a:ln w="6350" cap="flat">
                  <a:solidFill>
                    <a:srgbClr val="000000"/>
                  </a:solidFill>
                  <a:prstDash val="solid"/>
                  <a:miter lim="400000"/>
                </a:ln>
                <a:effectLst/>
              </c:spPr>
            </c:leaderLines>
          </c:dLbls>
          <c:cat>
            <c:strRef>
              <c:f>Sheet1!$B$1:$C$1</c:f>
              <c:strCache>
                <c:ptCount val="2"/>
                <c:pt idx="0">
                  <c:v>under high school education level</c:v>
                </c:pt>
                <c:pt idx="1">
                  <c:v>upper high school level</c:v>
                </c:pt>
              </c:strCache>
            </c:strRef>
          </c:cat>
          <c:val>
            <c:numRef>
              <c:f>Sheet1!$B$2:$C$2</c:f>
              <c:numCache>
                <c:ptCount val="2"/>
                <c:pt idx="0">
                  <c:v>88.000000</c:v>
                </c:pt>
                <c:pt idx="1">
                  <c:v>12.000000</c:v>
                </c:pt>
              </c:numCache>
            </c:numRef>
          </c:val>
        </c:ser>
        <c:firstSliceAng val="0"/>
      </c:pieChart>
      <c:spPr>
        <a:noFill/>
        <a:ln w="12700" cap="flat">
          <a:noFill/>
          <a:miter lim="400000"/>
        </a:ln>
        <a:effectLst/>
      </c:spPr>
    </c:plotArea>
    <c:legend>
      <c:legendPos val="t"/>
      <c:layout>
        <c:manualLayout>
          <c:xMode val="edge"/>
          <c:yMode val="edge"/>
          <c:x val="0.00467091"/>
          <c:y val="0"/>
          <c:w val="0.995329"/>
          <c:h val="0.150112"/>
        </c:manualLayout>
      </c:layout>
      <c:overlay val="1"/>
      <c:spPr>
        <a:noFill/>
        <a:ln w="12700" cap="flat">
          <a:noFill/>
          <a:miter lim="400000"/>
        </a:ln>
        <a:effectLst/>
      </c:spPr>
      <c:txPr>
        <a:bodyPr rot="0"/>
        <a:lstStyle/>
        <a:p>
          <a:pPr>
            <a:defRPr b="0" i="0" strike="noStrike" sz="2600" u="none">
              <a:solidFill>
                <a:srgbClr val="000000"/>
              </a:solidFill>
              <a:latin typeface="Helvetica Neue"/>
            </a:defRPr>
          </a:pPr>
        </a:p>
      </c:txPr>
    </c:legend>
    <c:plotVisOnly val="1"/>
    <c:dispBlanksAs val="gap"/>
  </c:chart>
  <c:spPr>
    <a:noFill/>
    <a:ln>
      <a:noFill/>
    </a:ln>
    <a:effectLst/>
  </c:spPr>
  <c:externalData r:id="rId1">
    <c:autoUpdate val="0"/>
  </c:externalData>
</c:chartSpace>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2200">
        <a:latin typeface="+mj-lt"/>
        <a:ea typeface="+mj-ea"/>
        <a:cs typeface="+mj-cs"/>
        <a:sym typeface="Lucida Grande"/>
      </a:defRPr>
    </a:lvl1pPr>
    <a:lvl2pPr indent="228600" defTabSz="457200" latinLnBrk="0">
      <a:defRPr sz="2200">
        <a:latin typeface="+mj-lt"/>
        <a:ea typeface="+mj-ea"/>
        <a:cs typeface="+mj-cs"/>
        <a:sym typeface="Lucida Grande"/>
      </a:defRPr>
    </a:lvl2pPr>
    <a:lvl3pPr indent="457200" defTabSz="457200" latinLnBrk="0">
      <a:defRPr sz="2200">
        <a:latin typeface="+mj-lt"/>
        <a:ea typeface="+mj-ea"/>
        <a:cs typeface="+mj-cs"/>
        <a:sym typeface="Lucida Grande"/>
      </a:defRPr>
    </a:lvl3pPr>
    <a:lvl4pPr indent="685800" defTabSz="457200" latinLnBrk="0">
      <a:defRPr sz="2200">
        <a:latin typeface="+mj-lt"/>
        <a:ea typeface="+mj-ea"/>
        <a:cs typeface="+mj-cs"/>
        <a:sym typeface="Lucida Grande"/>
      </a:defRPr>
    </a:lvl4pPr>
    <a:lvl5pPr indent="914400" defTabSz="457200" latinLnBrk="0">
      <a:defRPr sz="2200">
        <a:latin typeface="+mj-lt"/>
        <a:ea typeface="+mj-ea"/>
        <a:cs typeface="+mj-cs"/>
        <a:sym typeface="Lucida Grande"/>
      </a:defRPr>
    </a:lvl5pPr>
    <a:lvl6pPr indent="1143000" defTabSz="457200" latinLnBrk="0">
      <a:defRPr sz="2200">
        <a:latin typeface="+mj-lt"/>
        <a:ea typeface="+mj-ea"/>
        <a:cs typeface="+mj-cs"/>
        <a:sym typeface="Lucida Grande"/>
      </a:defRPr>
    </a:lvl6pPr>
    <a:lvl7pPr indent="1371600" defTabSz="457200" latinLnBrk="0">
      <a:defRPr sz="2200">
        <a:latin typeface="+mj-lt"/>
        <a:ea typeface="+mj-ea"/>
        <a:cs typeface="+mj-cs"/>
        <a:sym typeface="Lucida Grande"/>
      </a:defRPr>
    </a:lvl7pPr>
    <a:lvl8pPr indent="1600200" defTabSz="457200" latinLnBrk="0">
      <a:defRPr sz="2200">
        <a:latin typeface="+mj-lt"/>
        <a:ea typeface="+mj-ea"/>
        <a:cs typeface="+mj-cs"/>
        <a:sym typeface="Lucida Grande"/>
      </a:defRPr>
    </a:lvl8pPr>
    <a:lvl9pPr indent="1828800" defTabSz="457200" latinLnBrk="0">
      <a:defRPr sz="2200">
        <a:latin typeface="+mj-lt"/>
        <a:ea typeface="+mj-ea"/>
        <a:cs typeface="+mj-cs"/>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Başlık ve Alt Ana Başlık">
    <p:spTree>
      <p:nvGrpSpPr>
        <p:cNvPr id="1" name=""/>
        <p:cNvGrpSpPr/>
        <p:nvPr/>
      </p:nvGrpSpPr>
      <p:grpSpPr>
        <a:xfrm>
          <a:off x="0" y="0"/>
          <a:ext cx="0" cy="0"/>
          <a:chOff x="0" y="0"/>
          <a:chExt cx="0" cy="0"/>
        </a:xfrm>
      </p:grpSpPr>
      <p:sp>
        <p:nvSpPr>
          <p:cNvPr id="11" name="Başlık Metni"/>
          <p:cNvSpPr txBox="1"/>
          <p:nvPr>
            <p:ph type="title"/>
          </p:nvPr>
        </p:nvSpPr>
        <p:spPr>
          <a:xfrm>
            <a:off x="1270000" y="1638300"/>
            <a:ext cx="10464800" cy="3302000"/>
          </a:xfrm>
          <a:prstGeom prst="rect">
            <a:avLst/>
          </a:prstGeom>
        </p:spPr>
        <p:txBody>
          <a:bodyPr anchor="b"/>
          <a:lstStyle/>
          <a:p>
            <a:pPr/>
            <a:r>
              <a:t>Başlık Metni</a:t>
            </a:r>
          </a:p>
        </p:txBody>
      </p:sp>
      <p:sp>
        <p:nvSpPr>
          <p:cNvPr id="12" name="Gövde Düzeyi Bir…"/>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Gövde Düzeyi Bir</a:t>
            </a:r>
          </a:p>
          <a:p>
            <a:pPr lvl="1"/>
            <a:r>
              <a:t>Gövde Düzeyi İki</a:t>
            </a:r>
          </a:p>
          <a:p>
            <a:pPr lvl="2"/>
            <a:r>
              <a:t>Gövde Düzeyi Üç</a:t>
            </a:r>
          </a:p>
          <a:p>
            <a:pPr lvl="3"/>
            <a:r>
              <a:t>Gövde Düzeyi Dört</a:t>
            </a:r>
          </a:p>
          <a:p>
            <a:pPr lvl="4"/>
            <a:r>
              <a:t>Gövde Düzeyi Beş</a:t>
            </a:r>
          </a:p>
        </p:txBody>
      </p:sp>
      <p:sp>
        <p:nvSpPr>
          <p:cNvPr id="13" name="Slayt Numarası"/>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lıntı">
    <p:spTree>
      <p:nvGrpSpPr>
        <p:cNvPr id="1" name=""/>
        <p:cNvGrpSpPr/>
        <p:nvPr/>
      </p:nvGrpSpPr>
      <p:grpSpPr>
        <a:xfrm>
          <a:off x="0" y="0"/>
          <a:ext cx="0" cy="0"/>
          <a:chOff x="0" y="0"/>
          <a:chExt cx="0" cy="0"/>
        </a:xfrm>
      </p:grpSpPr>
      <p:sp>
        <p:nvSpPr>
          <p:cNvPr id="93" name="Gövde Düzeyi Bir…"/>
          <p:cNvSpPr txBox="1"/>
          <p:nvPr>
            <p:ph type="body" sz="quarter" idx="1"/>
          </p:nvPr>
        </p:nvSpPr>
        <p:spPr>
          <a:xfrm>
            <a:off x="1270000" y="6362700"/>
            <a:ext cx="10464800" cy="461366"/>
          </a:xfrm>
          <a:prstGeom prst="rect">
            <a:avLst/>
          </a:prstGeom>
        </p:spPr>
        <p:txBody>
          <a:bodyPr/>
          <a:lstStyle>
            <a:lvl1pPr marL="0" indent="0" algn="ctr">
              <a:spcBef>
                <a:spcPts val="0"/>
              </a:spcBef>
              <a:buSzTx/>
              <a:buNone/>
              <a:defRPr i="1" sz="2400"/>
            </a:lvl1pPr>
            <a:lvl2pPr marL="777875" indent="-333375" algn="ctr">
              <a:spcBef>
                <a:spcPts val="0"/>
              </a:spcBef>
              <a:defRPr i="1" sz="2400"/>
            </a:lvl2pPr>
            <a:lvl3pPr marL="1222375" indent="-333375" algn="ctr">
              <a:spcBef>
                <a:spcPts val="0"/>
              </a:spcBef>
              <a:defRPr i="1" sz="2400"/>
            </a:lvl3pPr>
            <a:lvl4pPr marL="1666875" indent="-333375" algn="ctr">
              <a:spcBef>
                <a:spcPts val="0"/>
              </a:spcBef>
              <a:defRPr i="1" sz="2400"/>
            </a:lvl4pPr>
            <a:lvl5pPr marL="2111375" indent="-333375" algn="ctr">
              <a:spcBef>
                <a:spcPts val="0"/>
              </a:spcBef>
              <a:defRPr i="1" sz="2400"/>
            </a:lvl5pPr>
          </a:lstStyle>
          <a:p>
            <a:pPr/>
            <a:r>
              <a:t>Gövde Düzeyi Bir</a:t>
            </a:r>
          </a:p>
          <a:p>
            <a:pPr lvl="1"/>
            <a:r>
              <a:t>Gövde Düzeyi İki</a:t>
            </a:r>
          </a:p>
          <a:p>
            <a:pPr lvl="2"/>
            <a:r>
              <a:t>Gövde Düzeyi Üç</a:t>
            </a:r>
          </a:p>
          <a:p>
            <a:pPr lvl="3"/>
            <a:r>
              <a:t>Gövde Düzeyi Dört</a:t>
            </a:r>
          </a:p>
          <a:p>
            <a:pPr lvl="4"/>
            <a:r>
              <a:t>Gövde Düzeyi Beş</a:t>
            </a:r>
          </a:p>
        </p:txBody>
      </p:sp>
      <p:sp>
        <p:nvSpPr>
          <p:cNvPr id="94" name="“Buraya bir alıntı yazın.”"/>
          <p:cNvSpPr txBox="1"/>
          <p:nvPr>
            <p:ph type="body" sz="quarter" idx="13"/>
          </p:nvPr>
        </p:nvSpPr>
        <p:spPr>
          <a:xfrm>
            <a:off x="1270000" y="4267112"/>
            <a:ext cx="10464800" cy="609777"/>
          </a:xfrm>
          <a:prstGeom prst="rect">
            <a:avLst/>
          </a:prstGeom>
        </p:spPr>
        <p:txBody>
          <a:bodyPr/>
          <a:lstStyle/>
          <a:p>
            <a:pPr marL="0" indent="0" algn="ctr">
              <a:spcBef>
                <a:spcPts val="0"/>
              </a:spcBef>
              <a:buSzTx/>
              <a:buNone/>
              <a:defRPr sz="3400">
                <a:latin typeface="Helvetica Neue Medium"/>
                <a:ea typeface="Helvetica Neue Medium"/>
                <a:cs typeface="Helvetica Neue Medium"/>
                <a:sym typeface="Helvetica Neue Medium"/>
              </a:defRPr>
            </a:pPr>
          </a:p>
        </p:txBody>
      </p:sp>
      <p:sp>
        <p:nvSpPr>
          <p:cNvPr id="95"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ğraf">
    <p:spTree>
      <p:nvGrpSpPr>
        <p:cNvPr id="1" name=""/>
        <p:cNvGrpSpPr/>
        <p:nvPr/>
      </p:nvGrpSpPr>
      <p:grpSpPr>
        <a:xfrm>
          <a:off x="0" y="0"/>
          <a:ext cx="0" cy="0"/>
          <a:chOff x="0" y="0"/>
          <a:chExt cx="0" cy="0"/>
        </a:xfrm>
      </p:grpSpPr>
      <p:sp>
        <p:nvSpPr>
          <p:cNvPr id="102" name="Görüntü"/>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oş">
    <p:spTree>
      <p:nvGrpSpPr>
        <p:cNvPr id="1" name=""/>
        <p:cNvGrpSpPr/>
        <p:nvPr/>
      </p:nvGrpSpPr>
      <p:grpSpPr>
        <a:xfrm>
          <a:off x="0" y="0"/>
          <a:ext cx="0" cy="0"/>
          <a:chOff x="0" y="0"/>
          <a:chExt cx="0" cy="0"/>
        </a:xfrm>
      </p:grpSpPr>
      <p:sp>
        <p:nvSpPr>
          <p:cNvPr id="110"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ğraf - Yatay">
    <p:spTree>
      <p:nvGrpSpPr>
        <p:cNvPr id="1" name=""/>
        <p:cNvGrpSpPr/>
        <p:nvPr/>
      </p:nvGrpSpPr>
      <p:grpSpPr>
        <a:xfrm>
          <a:off x="0" y="0"/>
          <a:ext cx="0" cy="0"/>
          <a:chOff x="0" y="0"/>
          <a:chExt cx="0" cy="0"/>
        </a:xfrm>
      </p:grpSpPr>
      <p:sp>
        <p:nvSpPr>
          <p:cNvPr id="20" name="Görüntü"/>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Başlık Metni"/>
          <p:cNvSpPr txBox="1"/>
          <p:nvPr>
            <p:ph type="title"/>
          </p:nvPr>
        </p:nvSpPr>
        <p:spPr>
          <a:xfrm>
            <a:off x="1270000" y="6718300"/>
            <a:ext cx="10464800" cy="1422400"/>
          </a:xfrm>
          <a:prstGeom prst="rect">
            <a:avLst/>
          </a:prstGeom>
        </p:spPr>
        <p:txBody>
          <a:bodyPr anchor="b"/>
          <a:lstStyle/>
          <a:p>
            <a:pPr/>
            <a:r>
              <a:t>Başlık Metni</a:t>
            </a:r>
          </a:p>
        </p:txBody>
      </p:sp>
      <p:sp>
        <p:nvSpPr>
          <p:cNvPr id="22" name="Gövde Düzeyi Bir…"/>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Gövde Düzeyi Bir</a:t>
            </a:r>
          </a:p>
          <a:p>
            <a:pPr lvl="1"/>
            <a:r>
              <a:t>Gövde Düzeyi İki</a:t>
            </a:r>
          </a:p>
          <a:p>
            <a:pPr lvl="2"/>
            <a:r>
              <a:t>Gövde Düzeyi Üç</a:t>
            </a:r>
          </a:p>
          <a:p>
            <a:pPr lvl="3"/>
            <a:r>
              <a:t>Gövde Düzeyi Dört</a:t>
            </a:r>
          </a:p>
          <a:p>
            <a:pPr lvl="4"/>
            <a:r>
              <a:t>Gövde Düzeyi Beş</a:t>
            </a:r>
          </a:p>
        </p:txBody>
      </p:sp>
      <p:sp>
        <p:nvSpPr>
          <p:cNvPr id="23"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 Orta">
    <p:spTree>
      <p:nvGrpSpPr>
        <p:cNvPr id="1" name=""/>
        <p:cNvGrpSpPr/>
        <p:nvPr/>
      </p:nvGrpSpPr>
      <p:grpSpPr>
        <a:xfrm>
          <a:off x="0" y="0"/>
          <a:ext cx="0" cy="0"/>
          <a:chOff x="0" y="0"/>
          <a:chExt cx="0" cy="0"/>
        </a:xfrm>
      </p:grpSpPr>
      <p:sp>
        <p:nvSpPr>
          <p:cNvPr id="30" name="Başlık Metni"/>
          <p:cNvSpPr txBox="1"/>
          <p:nvPr>
            <p:ph type="title"/>
          </p:nvPr>
        </p:nvSpPr>
        <p:spPr>
          <a:xfrm>
            <a:off x="1270000" y="3225800"/>
            <a:ext cx="10464800" cy="3302000"/>
          </a:xfrm>
          <a:prstGeom prst="rect">
            <a:avLst/>
          </a:prstGeom>
        </p:spPr>
        <p:txBody>
          <a:bodyPr/>
          <a:lstStyle/>
          <a:p>
            <a:pPr/>
            <a:r>
              <a:t>Başlık Metni</a:t>
            </a:r>
          </a:p>
        </p:txBody>
      </p:sp>
      <p:sp>
        <p:nvSpPr>
          <p:cNvPr id="3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ğraf - Düşey">
    <p:spTree>
      <p:nvGrpSpPr>
        <p:cNvPr id="1" name=""/>
        <p:cNvGrpSpPr/>
        <p:nvPr/>
      </p:nvGrpSpPr>
      <p:grpSpPr>
        <a:xfrm>
          <a:off x="0" y="0"/>
          <a:ext cx="0" cy="0"/>
          <a:chOff x="0" y="0"/>
          <a:chExt cx="0" cy="0"/>
        </a:xfrm>
      </p:grpSpPr>
      <p:sp>
        <p:nvSpPr>
          <p:cNvPr id="38" name="Görüntü"/>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Başlık Metni"/>
          <p:cNvSpPr txBox="1"/>
          <p:nvPr>
            <p:ph type="title"/>
          </p:nvPr>
        </p:nvSpPr>
        <p:spPr>
          <a:xfrm>
            <a:off x="952500" y="635000"/>
            <a:ext cx="5334000" cy="3987800"/>
          </a:xfrm>
          <a:prstGeom prst="rect">
            <a:avLst/>
          </a:prstGeom>
        </p:spPr>
        <p:txBody>
          <a:bodyPr anchor="b"/>
          <a:lstStyle>
            <a:lvl1pPr>
              <a:defRPr sz="6000"/>
            </a:lvl1pPr>
          </a:lstStyle>
          <a:p>
            <a:pPr/>
            <a:r>
              <a:t>Başlık Metni</a:t>
            </a:r>
          </a:p>
        </p:txBody>
      </p:sp>
      <p:sp>
        <p:nvSpPr>
          <p:cNvPr id="40" name="Gövde Düzeyi Bir…"/>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pPr/>
            <a:r>
              <a:t>Gövde Düzeyi Bir</a:t>
            </a:r>
          </a:p>
          <a:p>
            <a:pPr lvl="1"/>
            <a:r>
              <a:t>Gövde Düzeyi İki</a:t>
            </a:r>
          </a:p>
          <a:p>
            <a:pPr lvl="2"/>
            <a:r>
              <a:t>Gövde Düzeyi Üç</a:t>
            </a:r>
          </a:p>
          <a:p>
            <a:pPr lvl="3"/>
            <a:r>
              <a:t>Gövde Düzeyi Dört</a:t>
            </a:r>
          </a:p>
          <a:p>
            <a:pPr lvl="4"/>
            <a:r>
              <a:t>Gövde Düzeyi Beş</a:t>
            </a:r>
          </a:p>
        </p:txBody>
      </p:sp>
      <p:sp>
        <p:nvSpPr>
          <p:cNvPr id="41"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 Üst">
    <p:spTree>
      <p:nvGrpSpPr>
        <p:cNvPr id="1" name=""/>
        <p:cNvGrpSpPr/>
        <p:nvPr/>
      </p:nvGrpSpPr>
      <p:grpSpPr>
        <a:xfrm>
          <a:off x="0" y="0"/>
          <a:ext cx="0" cy="0"/>
          <a:chOff x="0" y="0"/>
          <a:chExt cx="0" cy="0"/>
        </a:xfrm>
      </p:grpSpPr>
      <p:sp>
        <p:nvSpPr>
          <p:cNvPr id="48" name="Başlık Metni"/>
          <p:cNvSpPr txBox="1"/>
          <p:nvPr>
            <p:ph type="title"/>
          </p:nvPr>
        </p:nvSpPr>
        <p:spPr>
          <a:prstGeom prst="rect">
            <a:avLst/>
          </a:prstGeom>
        </p:spPr>
        <p:txBody>
          <a:bodyPr/>
          <a:lstStyle/>
          <a:p>
            <a:pPr/>
            <a:r>
              <a:t>Başlık Metni</a:t>
            </a:r>
          </a:p>
        </p:txBody>
      </p:sp>
      <p:sp>
        <p:nvSpPr>
          <p:cNvPr id="49"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ve Maddeler">
    <p:spTree>
      <p:nvGrpSpPr>
        <p:cNvPr id="1" name=""/>
        <p:cNvGrpSpPr/>
        <p:nvPr/>
      </p:nvGrpSpPr>
      <p:grpSpPr>
        <a:xfrm>
          <a:off x="0" y="0"/>
          <a:ext cx="0" cy="0"/>
          <a:chOff x="0" y="0"/>
          <a:chExt cx="0" cy="0"/>
        </a:xfrm>
      </p:grpSpPr>
      <p:sp>
        <p:nvSpPr>
          <p:cNvPr id="56" name="Başlık Metni"/>
          <p:cNvSpPr txBox="1"/>
          <p:nvPr>
            <p:ph type="title"/>
          </p:nvPr>
        </p:nvSpPr>
        <p:spPr>
          <a:prstGeom prst="rect">
            <a:avLst/>
          </a:prstGeom>
        </p:spPr>
        <p:txBody>
          <a:bodyPr/>
          <a:lstStyle/>
          <a:p>
            <a:pPr/>
            <a:r>
              <a:t>Başlık Metni</a:t>
            </a:r>
          </a:p>
        </p:txBody>
      </p:sp>
      <p:sp>
        <p:nvSpPr>
          <p:cNvPr id="57" name="Gövde Düzeyi Bir…"/>
          <p:cNvSpPr txBox="1"/>
          <p:nvPr>
            <p:ph type="body" idx="1"/>
          </p:nvPr>
        </p:nvSpPr>
        <p:spPr>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58"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aşlık, Maddeler ve Fotoğraf">
    <p:spTree>
      <p:nvGrpSpPr>
        <p:cNvPr id="1" name=""/>
        <p:cNvGrpSpPr/>
        <p:nvPr/>
      </p:nvGrpSpPr>
      <p:grpSpPr>
        <a:xfrm>
          <a:off x="0" y="0"/>
          <a:ext cx="0" cy="0"/>
          <a:chOff x="0" y="0"/>
          <a:chExt cx="0" cy="0"/>
        </a:xfrm>
      </p:grpSpPr>
      <p:sp>
        <p:nvSpPr>
          <p:cNvPr id="65" name="Görüntü"/>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Başlık Metni"/>
          <p:cNvSpPr txBox="1"/>
          <p:nvPr>
            <p:ph type="title"/>
          </p:nvPr>
        </p:nvSpPr>
        <p:spPr>
          <a:prstGeom prst="rect">
            <a:avLst/>
          </a:prstGeom>
        </p:spPr>
        <p:txBody>
          <a:bodyPr/>
          <a:lstStyle/>
          <a:p>
            <a:pPr/>
            <a:r>
              <a:t>Başlık Metni</a:t>
            </a:r>
          </a:p>
        </p:txBody>
      </p:sp>
      <p:sp>
        <p:nvSpPr>
          <p:cNvPr id="67" name="Gövde Düzeyi Bir…"/>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Gövde Düzeyi Bir</a:t>
            </a:r>
          </a:p>
          <a:p>
            <a:pPr lvl="1"/>
            <a:r>
              <a:t>Gövde Düzeyi İki</a:t>
            </a:r>
          </a:p>
          <a:p>
            <a:pPr lvl="2"/>
            <a:r>
              <a:t>Gövde Düzeyi Üç</a:t>
            </a:r>
          </a:p>
          <a:p>
            <a:pPr lvl="3"/>
            <a:r>
              <a:t>Gövde Düzeyi Dört</a:t>
            </a:r>
          </a:p>
          <a:p>
            <a:pPr lvl="4"/>
            <a:r>
              <a:t>Gövde Düzeyi Beş</a:t>
            </a:r>
          </a:p>
        </p:txBody>
      </p:sp>
      <p:sp>
        <p:nvSpPr>
          <p:cNvPr id="68" name="Slayt Numarası"/>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Maddeler">
    <p:spTree>
      <p:nvGrpSpPr>
        <p:cNvPr id="1" name=""/>
        <p:cNvGrpSpPr/>
        <p:nvPr/>
      </p:nvGrpSpPr>
      <p:grpSpPr>
        <a:xfrm>
          <a:off x="0" y="0"/>
          <a:ext cx="0" cy="0"/>
          <a:chOff x="0" y="0"/>
          <a:chExt cx="0" cy="0"/>
        </a:xfrm>
      </p:grpSpPr>
      <p:sp>
        <p:nvSpPr>
          <p:cNvPr id="75" name="Gövde Düzeyi Bir…"/>
          <p:cNvSpPr txBox="1"/>
          <p:nvPr>
            <p:ph type="body" idx="1"/>
          </p:nvPr>
        </p:nvSpPr>
        <p:spPr>
          <a:xfrm>
            <a:off x="952500" y="1270000"/>
            <a:ext cx="11099800" cy="7213600"/>
          </a:xfrm>
          <a:prstGeom prst="rect">
            <a:avLst/>
          </a:prstGeom>
        </p:spPr>
        <p:txBody>
          <a:bodyPr/>
          <a:lstStyle/>
          <a:p>
            <a:pPr/>
            <a:r>
              <a:t>Gövde Düzeyi Bir</a:t>
            </a:r>
          </a:p>
          <a:p>
            <a:pPr lvl="1"/>
            <a:r>
              <a:t>Gövde Düzeyi İki</a:t>
            </a:r>
          </a:p>
          <a:p>
            <a:pPr lvl="2"/>
            <a:r>
              <a:t>Gövde Düzeyi Üç</a:t>
            </a:r>
          </a:p>
          <a:p>
            <a:pPr lvl="3"/>
            <a:r>
              <a:t>Gövde Düzeyi Dört</a:t>
            </a:r>
          </a:p>
          <a:p>
            <a:pPr lvl="4"/>
            <a:r>
              <a:t>Gövde Düzeyi Beş</a:t>
            </a:r>
          </a:p>
        </p:txBody>
      </p:sp>
      <p:sp>
        <p:nvSpPr>
          <p:cNvPr id="76"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Fotoğraf - 3 Yukarı">
    <p:spTree>
      <p:nvGrpSpPr>
        <p:cNvPr id="1" name=""/>
        <p:cNvGrpSpPr/>
        <p:nvPr/>
      </p:nvGrpSpPr>
      <p:grpSpPr>
        <a:xfrm>
          <a:off x="0" y="0"/>
          <a:ext cx="0" cy="0"/>
          <a:chOff x="0" y="0"/>
          <a:chExt cx="0" cy="0"/>
        </a:xfrm>
      </p:grpSpPr>
      <p:sp>
        <p:nvSpPr>
          <p:cNvPr id="83" name="Görüntü"/>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Görüntü"/>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Görüntü"/>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ayt Numarası"/>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aşlık Metni"/>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Başlık Metni</a:t>
            </a:r>
          </a:p>
        </p:txBody>
      </p:sp>
      <p:sp>
        <p:nvSpPr>
          <p:cNvPr id="3" name="Gövde Düzeyi Bir…"/>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Gövde Düzeyi Bir</a:t>
            </a:r>
          </a:p>
          <a:p>
            <a:pPr lvl="1"/>
            <a:r>
              <a:t>Gövde Düzeyi İki</a:t>
            </a:r>
          </a:p>
          <a:p>
            <a:pPr lvl="2"/>
            <a:r>
              <a:t>Gövde Düzeyi Üç</a:t>
            </a:r>
          </a:p>
          <a:p>
            <a:pPr lvl="3"/>
            <a:r>
              <a:t>Gövde Düzeyi Dört</a:t>
            </a:r>
          </a:p>
          <a:p>
            <a:pPr lvl="4"/>
            <a:r>
              <a:t>Gövde Düzeyi Beş</a:t>
            </a:r>
          </a:p>
        </p:txBody>
      </p:sp>
      <p:sp>
        <p:nvSpPr>
          <p:cNvPr id="4" name="Slayt Numarası"/>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lgn="ctr" defTabSz="584200">
              <a:defRPr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Helvetica Neue Medium"/>
          <a:ea typeface="Helvetica Neue Medium"/>
          <a:cs typeface="Helvetica Neue Medium"/>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10.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1.xml"/><Relationship Id="rId3" Type="http://schemas.openxmlformats.org/officeDocument/2006/relationships/chart" Target="../charts/char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ORAL ANTİKOAGULAN İLAÇ KULLANAN HASTALARIN TEDAVİYE UYUMLARININ VE KANAMA HİKAYELERİNİN DEĞERLENDİRİLMESİ"/>
          <p:cNvSpPr txBox="1"/>
          <p:nvPr>
            <p:ph type="ctrTitle"/>
          </p:nvPr>
        </p:nvSpPr>
        <p:spPr>
          <a:xfrm>
            <a:off x="1270000" y="-1873"/>
            <a:ext cx="10464800" cy="3302003"/>
          </a:xfrm>
          <a:prstGeom prst="rect">
            <a:avLst/>
          </a:prstGeom>
        </p:spPr>
        <p:txBody>
          <a:bodyPr/>
          <a:lstStyle>
            <a:lvl1pPr indent="21590" defTabSz="449580">
              <a:lnSpc>
                <a:spcPct val="150000"/>
              </a:lnSpc>
              <a:spcBef>
                <a:spcPts val="300"/>
              </a:spcBef>
              <a:defRPr sz="2600">
                <a:uFill>
                  <a:solidFill>
                    <a:srgbClr val="000000"/>
                  </a:solidFill>
                </a:uFill>
                <a:latin typeface="Times New Roman"/>
                <a:ea typeface="Times New Roman"/>
                <a:cs typeface="Times New Roman"/>
                <a:sym typeface="Times New Roman"/>
              </a:defRPr>
            </a:lvl1pPr>
          </a:lstStyle>
          <a:p>
            <a:pPr/>
            <a:r>
              <a:t> ORAL ANTİKOAGULAN İLAÇ KULLANAN HASTALARIN TEDAVİYE UYUMLARININ VE KANAMA HİKAYELERİNİN DEĞERLENDİRİLMESİ</a:t>
            </a:r>
          </a:p>
        </p:txBody>
      </p:sp>
      <p:sp>
        <p:nvSpPr>
          <p:cNvPr id="120" name="Stj. Dr. İrem Basmacı…"/>
          <p:cNvSpPr txBox="1"/>
          <p:nvPr>
            <p:ph type="subTitle" sz="quarter" idx="1"/>
          </p:nvPr>
        </p:nvSpPr>
        <p:spPr>
          <a:xfrm>
            <a:off x="1048829" y="6767025"/>
            <a:ext cx="10464801" cy="1130302"/>
          </a:xfrm>
          <a:prstGeom prst="rect">
            <a:avLst/>
          </a:prstGeom>
        </p:spPr>
        <p:txBody>
          <a:bodyPr/>
          <a:lstStyle/>
          <a:p>
            <a:pPr defTabSz="408940">
              <a:defRPr b="1" sz="3000">
                <a:latin typeface="Times New Roman"/>
                <a:ea typeface="Times New Roman"/>
                <a:cs typeface="Times New Roman"/>
                <a:sym typeface="Times New Roman"/>
              </a:defRPr>
            </a:pPr>
            <a:r>
              <a:t>Stj. Dr. İrem Basmacı</a:t>
            </a:r>
          </a:p>
          <a:p>
            <a:pPr defTabSz="408940">
              <a:defRPr sz="1900">
                <a:latin typeface="Times New Roman"/>
                <a:ea typeface="Times New Roman"/>
                <a:cs typeface="Times New Roman"/>
                <a:sym typeface="Times New Roman"/>
              </a:defRPr>
            </a:pPr>
            <a:r>
              <a:t>Mentor: Prof. Dr. Ramazan Ozdemir  (Department of Cardiology)</a:t>
            </a:r>
          </a:p>
        </p:txBody>
      </p:sp>
      <p:sp>
        <p:nvSpPr>
          <p:cNvPr id="121" name="ASSESMENT OF MEDICATİON ADHERENCE AND BLEEDING COMPLICATIONS IN PATIENTS RECEİVİNG ORAL ANTICOAGULANTS"/>
          <p:cNvSpPr txBox="1"/>
          <p:nvPr/>
        </p:nvSpPr>
        <p:spPr>
          <a:xfrm>
            <a:off x="796644" y="4220858"/>
            <a:ext cx="11411512" cy="22957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spAutoFit/>
          </a:bodyPr>
          <a:lstStyle>
            <a:lvl1pPr marL="12700" indent="-12700" algn="ctr">
              <a:lnSpc>
                <a:spcPct val="150000"/>
              </a:lnSpc>
              <a:defRPr b="1" sz="3800">
                <a:uFill>
                  <a:solidFill>
                    <a:srgbClr val="000000"/>
                  </a:solidFill>
                </a:uFill>
                <a:latin typeface="Times New Roman"/>
                <a:ea typeface="Times New Roman"/>
                <a:cs typeface="Times New Roman"/>
                <a:sym typeface="Times New Roman"/>
              </a:defRPr>
            </a:lvl1pPr>
          </a:lstStyle>
          <a:p>
            <a:pPr/>
            <a:r>
              <a:t>ASSESMENT OF MEDICATİON ADHERENCE AND BLEEDING COMPLICATIONS IN PATIENTS RECEİVİNG ORAL ANTICOAGULANTS </a:t>
            </a:r>
          </a:p>
        </p:txBody>
      </p:sp>
      <p:pic>
        <p:nvPicPr>
          <p:cNvPr id="122" name="Görüntü" descr="Görüntü"/>
          <p:cNvPicPr>
            <a:picLocks noChangeAspect="1"/>
          </p:cNvPicPr>
          <p:nvPr/>
        </p:nvPicPr>
        <p:blipFill>
          <a:blip r:embed="rId2">
            <a:extLst/>
          </a:blip>
          <a:stretch>
            <a:fillRect/>
          </a:stretch>
        </p:blipFill>
        <p:spPr>
          <a:xfrm>
            <a:off x="5607050" y="8282588"/>
            <a:ext cx="1790700" cy="1016002"/>
          </a:xfrm>
          <a:prstGeom prst="rect">
            <a:avLst/>
          </a:prstGeom>
          <a:ln w="12700">
            <a:miter lim="400000"/>
          </a:ln>
        </p:spPr>
      </p:pic>
      <p:sp>
        <p:nvSpPr>
          <p:cNvPr id="123" name="Dikdörtgen"/>
          <p:cNvSpPr/>
          <p:nvPr/>
        </p:nvSpPr>
        <p:spPr>
          <a:xfrm>
            <a:off x="-2633970" y="8147697"/>
            <a:ext cx="15873332" cy="1270003"/>
          </a:xfrm>
          <a:prstGeom prst="rect">
            <a:avLst/>
          </a:prstGeom>
          <a:solidFill>
            <a:srgbClr val="B51600">
              <a:alpha val="12793"/>
            </a:srgbClr>
          </a:solidFill>
          <a:ln w="12700">
            <a:miter lim="400000"/>
          </a:ln>
        </p:spPr>
        <p:txBody>
          <a:bodyPr lIns="50800" tIns="50800" rIns="50800" bIns="50800" anchor="ctr"/>
          <a:lstStyle/>
          <a:p>
            <a:pPr algn="ctr" defTabSz="584200">
              <a:defRPr sz="2200">
                <a:solidFill>
                  <a:srgbClr val="FFFFFF"/>
                </a:solidFill>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59" name="2B Pasta Grafiği"/>
          <p:cNvGraphicFramePr/>
          <p:nvPr/>
        </p:nvGraphicFramePr>
        <p:xfrm>
          <a:off x="692564" y="1422400"/>
          <a:ext cx="6009771" cy="6348800"/>
        </p:xfrm>
        <a:graphic xmlns:a="http://schemas.openxmlformats.org/drawingml/2006/main">
          <a:graphicData uri="http://schemas.openxmlformats.org/drawingml/2006/chart">
            <c:chart xmlns:c="http://schemas.openxmlformats.org/drawingml/2006/chart" r:id="rId2"/>
          </a:graphicData>
        </a:graphic>
      </p:graphicFrame>
      <p:sp>
        <p:nvSpPr>
          <p:cNvPr id="160" name="There is significant relationship between adherence and knowledge levels and education levels of patients. (p&lt;0.05)"/>
          <p:cNvSpPr txBox="1"/>
          <p:nvPr/>
        </p:nvSpPr>
        <p:spPr>
          <a:xfrm>
            <a:off x="5666316" y="6378082"/>
            <a:ext cx="6812062" cy="26428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b="1" sz="3200">
                <a:solidFill>
                  <a:srgbClr val="B51600"/>
                </a:solidFill>
                <a:uFill>
                  <a:solidFill>
                    <a:srgbClr val="000000"/>
                  </a:solidFill>
                </a:uFill>
                <a:latin typeface="Times New Roman"/>
                <a:ea typeface="Times New Roman"/>
                <a:cs typeface="Times New Roman"/>
                <a:sym typeface="Times New Roman"/>
              </a:defRPr>
            </a:lvl1pPr>
          </a:lstStyle>
          <a:p>
            <a:pPr/>
            <a:r>
              <a:t>There is significant relationship between adherence and knowledge levels and education levels of patients. (p&lt;0.05)</a:t>
            </a:r>
          </a:p>
        </p:txBody>
      </p:sp>
      <p:sp>
        <p:nvSpPr>
          <p:cNvPr id="161" name="Çizgi"/>
          <p:cNvSpPr/>
          <p:nvPr/>
        </p:nvSpPr>
        <p:spPr>
          <a:xfrm flipV="1">
            <a:off x="4377266" y="3667388"/>
            <a:ext cx="2415648" cy="1353346"/>
          </a:xfrm>
          <a:prstGeom prst="line">
            <a:avLst/>
          </a:prstGeom>
          <a:ln w="25400">
            <a:solidFill>
              <a:srgbClr val="000000"/>
            </a:solidFill>
            <a:miter lim="400000"/>
            <a:tailEnd type="triangle"/>
          </a:ln>
        </p:spPr>
        <p:txBody>
          <a:bodyPr lIns="45718" tIns="45718" rIns="45718" bIns="45718"/>
          <a:lstStyle/>
          <a:p>
            <a:pPr/>
          </a:p>
        </p:txBody>
      </p:sp>
      <p:sp>
        <p:nvSpPr>
          <p:cNvPr id="162" name="all the patients who are upper high school levels have high knowledge levels and high adherence."/>
          <p:cNvSpPr txBox="1"/>
          <p:nvPr/>
        </p:nvSpPr>
        <p:spPr>
          <a:xfrm>
            <a:off x="6893983" y="2450525"/>
            <a:ext cx="6812062" cy="194667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sz="3200">
                <a:uFill>
                  <a:solidFill>
                    <a:srgbClr val="000000"/>
                  </a:solidFill>
                </a:uFill>
                <a:latin typeface="Times New Roman"/>
                <a:ea typeface="Times New Roman"/>
                <a:cs typeface="Times New Roman"/>
                <a:sym typeface="Times New Roman"/>
              </a:defRPr>
            </a:lvl1pPr>
          </a:lstStyle>
          <a:p>
            <a:pPr/>
            <a:r>
              <a:t>all the patients who are upper high school levels have high knowledge levels and high adherence.</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Conclusion:…"/>
          <p:cNvSpPr txBox="1"/>
          <p:nvPr/>
        </p:nvSpPr>
        <p:spPr>
          <a:xfrm>
            <a:off x="606776" y="2381397"/>
            <a:ext cx="11791248" cy="37771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b="1" sz="3600">
                <a:uFill>
                  <a:solidFill>
                    <a:srgbClr val="000000"/>
                  </a:solidFill>
                </a:uFill>
                <a:latin typeface="Times New Roman"/>
                <a:ea typeface="Times New Roman"/>
                <a:cs typeface="Times New Roman"/>
                <a:sym typeface="Times New Roman"/>
              </a:defRPr>
            </a:pPr>
            <a:r>
              <a:t>Conclusion:</a:t>
            </a:r>
          </a:p>
          <a:p>
            <a:pPr>
              <a:lnSpc>
                <a:spcPct val="150000"/>
              </a:lnSpc>
              <a:defRPr b="1" sz="3600">
                <a:uFill>
                  <a:solidFill>
                    <a:srgbClr val="000000"/>
                  </a:solidFill>
                </a:uFill>
                <a:latin typeface="Times New Roman"/>
                <a:ea typeface="Times New Roman"/>
                <a:cs typeface="Times New Roman"/>
                <a:sym typeface="Times New Roman"/>
              </a:defRPr>
            </a:pPr>
          </a:p>
          <a:p>
            <a:pPr>
              <a:lnSpc>
                <a:spcPct val="150000"/>
              </a:lnSpc>
              <a:defRPr sz="3600">
                <a:uFill>
                  <a:solidFill>
                    <a:srgbClr val="000000"/>
                  </a:solidFill>
                </a:uFill>
                <a:latin typeface="Times New Roman"/>
                <a:ea typeface="Times New Roman"/>
                <a:cs typeface="Times New Roman"/>
                <a:sym typeface="Times New Roman"/>
              </a:defRPr>
            </a:pPr>
            <a:r>
              <a:t> As we have seen in our study, the majority of patients taking oral anticoagulants had high adherence and knowledge levels. They were satisfied with their  anticoagulation therapy.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Assesment Of Medication Adherence And Bleeding Complications In Patients…"/>
          <p:cNvSpPr txBox="1"/>
          <p:nvPr/>
        </p:nvSpPr>
        <p:spPr>
          <a:xfrm>
            <a:off x="439711" y="1683490"/>
            <a:ext cx="12988976" cy="570836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12700" indent="-12700">
              <a:lnSpc>
                <a:spcPct val="150000"/>
              </a:lnSpc>
              <a:defRPr b="1">
                <a:uFill>
                  <a:solidFill>
                    <a:srgbClr val="000000"/>
                  </a:solidFill>
                </a:uFill>
                <a:latin typeface="Times New Roman"/>
                <a:ea typeface="Times New Roman"/>
                <a:cs typeface="Times New Roman"/>
                <a:sym typeface="Times New Roman"/>
              </a:defRPr>
            </a:pPr>
            <a:r>
              <a:t>Assesment Of Medication Adherence And Bleeding Complications In Patients </a:t>
            </a:r>
          </a:p>
          <a:p>
            <a:pPr marL="12700" indent="-12700">
              <a:lnSpc>
                <a:spcPct val="150000"/>
              </a:lnSpc>
              <a:defRPr b="1">
                <a:uFill>
                  <a:solidFill>
                    <a:srgbClr val="000000"/>
                  </a:solidFill>
                </a:uFill>
                <a:latin typeface="Times New Roman"/>
                <a:ea typeface="Times New Roman"/>
                <a:cs typeface="Times New Roman"/>
                <a:sym typeface="Times New Roman"/>
              </a:defRPr>
            </a:pPr>
            <a:r>
              <a:t>Receiving Oral Anticoagulants </a:t>
            </a:r>
          </a:p>
          <a:p>
            <a:pPr marL="12700" indent="-12700">
              <a:lnSpc>
                <a:spcPct val="150000"/>
              </a:lnSpc>
              <a:defRPr sz="1100">
                <a:uFill>
                  <a:solidFill>
                    <a:srgbClr val="000000"/>
                  </a:solidFill>
                </a:uFill>
                <a:latin typeface="Times New Roman"/>
                <a:ea typeface="Times New Roman"/>
                <a:cs typeface="Times New Roman"/>
                <a:sym typeface="Times New Roman"/>
              </a:defRPr>
            </a:pPr>
          </a:p>
          <a:p>
            <a:pPr>
              <a:lnSpc>
                <a:spcPct val="150000"/>
              </a:lnSpc>
              <a:defRPr sz="1100" u="sng">
                <a:uFill>
                  <a:solidFill>
                    <a:srgbClr val="000000"/>
                  </a:solidFill>
                </a:uFill>
                <a:latin typeface="Times New Roman"/>
                <a:ea typeface="Times New Roman"/>
                <a:cs typeface="Times New Roman"/>
                <a:sym typeface="Times New Roman"/>
              </a:defRPr>
            </a:pPr>
            <a:r>
              <a:t>İrem Basmacı</a:t>
            </a:r>
            <a:r>
              <a:rPr baseline="31999" u="none"/>
              <a:t>1</a:t>
            </a:r>
            <a:r>
              <a:rPr u="none"/>
              <a:t>, Ramazan Özdemir</a:t>
            </a:r>
            <a:r>
              <a:rPr baseline="31999" u="none"/>
              <a:t>2</a:t>
            </a:r>
          </a:p>
          <a:p>
            <a:pPr>
              <a:lnSpc>
                <a:spcPct val="150000"/>
              </a:lnSpc>
              <a:defRPr baseline="31999" sz="1100">
                <a:uFill>
                  <a:solidFill>
                    <a:srgbClr val="000000"/>
                  </a:solidFill>
                </a:uFill>
                <a:latin typeface="Times New Roman"/>
                <a:ea typeface="Times New Roman"/>
                <a:cs typeface="Times New Roman"/>
                <a:sym typeface="Times New Roman"/>
              </a:defRPr>
            </a:pPr>
            <a:r>
              <a:t>1</a:t>
            </a:r>
            <a:r>
              <a:rPr baseline="0"/>
              <a:t>Bezmialem Vakıf University Faculty Of  Medicine, Istanbul, Turkey</a:t>
            </a:r>
          </a:p>
          <a:p>
            <a:pPr>
              <a:lnSpc>
                <a:spcPct val="150000"/>
              </a:lnSpc>
              <a:defRPr baseline="31999" sz="1100">
                <a:uFill>
                  <a:solidFill>
                    <a:srgbClr val="000000"/>
                  </a:solidFill>
                </a:uFill>
                <a:latin typeface="Times New Roman"/>
                <a:ea typeface="Times New Roman"/>
                <a:cs typeface="Times New Roman"/>
                <a:sym typeface="Times New Roman"/>
              </a:defRPr>
            </a:pPr>
            <a:r>
              <a:t>2</a:t>
            </a:r>
            <a:r>
              <a:rPr baseline="0"/>
              <a:t>Bezmialem Vakıf University Faculty Of  Medicine, Department Of Cardiology, Istanbul, Turkey</a:t>
            </a:r>
          </a:p>
          <a:p>
            <a:pPr>
              <a:lnSpc>
                <a:spcPct val="150000"/>
              </a:lnSpc>
              <a:defRPr b="1">
                <a:uFill>
                  <a:solidFill>
                    <a:srgbClr val="000000"/>
                  </a:solidFill>
                </a:uFill>
                <a:latin typeface="Times New Roman"/>
                <a:ea typeface="Times New Roman"/>
                <a:cs typeface="Times New Roman"/>
                <a:sym typeface="Times New Roman"/>
              </a:defRPr>
            </a:pPr>
          </a:p>
          <a:p>
            <a:pPr>
              <a:lnSpc>
                <a:spcPct val="150000"/>
              </a:lnSpc>
              <a:defRPr b="1">
                <a:uFill>
                  <a:solidFill>
                    <a:srgbClr val="000000"/>
                  </a:solidFill>
                </a:uFill>
                <a:latin typeface="Times New Roman"/>
                <a:ea typeface="Times New Roman"/>
                <a:cs typeface="Times New Roman"/>
                <a:sym typeface="Times New Roman"/>
              </a:defRPr>
            </a:pPr>
            <a:r>
              <a:t>Introduction: </a:t>
            </a:r>
            <a:r>
              <a:rPr b="0"/>
              <a:t>Oral anticoagulants (VKAs and NOACs) are common used drugs in cardiology clinics. Most common side effect of anticogulants is bleeding. The aim of this study is to assess patient’s anticoagulant drug treatment adherence, level of the knowledge and drug induced bleeding history. </a:t>
            </a:r>
          </a:p>
          <a:p>
            <a:pPr>
              <a:lnSpc>
                <a:spcPct val="150000"/>
              </a:lnSpc>
              <a:defRPr b="1">
                <a:uFill>
                  <a:solidFill>
                    <a:srgbClr val="000000"/>
                  </a:solidFill>
                </a:uFill>
                <a:latin typeface="Times New Roman"/>
                <a:ea typeface="Times New Roman"/>
                <a:cs typeface="Times New Roman"/>
                <a:sym typeface="Times New Roman"/>
              </a:defRPr>
            </a:pPr>
          </a:p>
          <a:p>
            <a:pPr>
              <a:lnSpc>
                <a:spcPct val="150000"/>
              </a:lnSpc>
              <a:defRPr b="1">
                <a:uFill>
                  <a:solidFill>
                    <a:srgbClr val="000000"/>
                  </a:solidFill>
                </a:uFill>
                <a:latin typeface="Times New Roman"/>
                <a:ea typeface="Times New Roman"/>
                <a:cs typeface="Times New Roman"/>
                <a:sym typeface="Times New Roman"/>
              </a:defRPr>
            </a:pPr>
            <a:r>
              <a:t>Method: </a:t>
            </a:r>
            <a:r>
              <a:rPr b="0"/>
              <a:t>Patients recruited for this study were randomly selected from the list of patients using oral anticoagulants with cardiologic endication in Bezmialem Hospital Cardiology Clinic. Anticoagulation therapy adherence andknowledge levels was assessed using the 6-item Modified Morisky Medication Adherence Scale (MMAS) . Patient demographics and some informations about medical history were evaluated.</a:t>
            </a:r>
          </a:p>
          <a:p>
            <a:pPr>
              <a:lnSpc>
                <a:spcPct val="150000"/>
              </a:lnSpc>
              <a:defRPr b="1">
                <a:uFill>
                  <a:solidFill>
                    <a:srgbClr val="000000"/>
                  </a:solidFill>
                </a:uFill>
                <a:latin typeface="Times New Roman"/>
                <a:ea typeface="Times New Roman"/>
                <a:cs typeface="Times New Roman"/>
                <a:sym typeface="Times New Roman"/>
              </a:defRPr>
            </a:pPr>
          </a:p>
          <a:p>
            <a:pPr>
              <a:lnSpc>
                <a:spcPct val="150000"/>
              </a:lnSpc>
              <a:defRPr b="1">
                <a:uFill>
                  <a:solidFill>
                    <a:srgbClr val="000000"/>
                  </a:solidFill>
                </a:uFill>
                <a:latin typeface="Times New Roman"/>
                <a:ea typeface="Times New Roman"/>
                <a:cs typeface="Times New Roman"/>
                <a:sym typeface="Times New Roman"/>
              </a:defRPr>
            </a:pPr>
            <a:r>
              <a:t>Results: </a:t>
            </a:r>
            <a:r>
              <a:rPr b="0"/>
              <a:t>135 patients completed the survey: 50% were on VKAs and 50% on NOACs. Mean age of 135 patients included in the study was 66,51.  Of all patients 34% of male.  Among the patients, 86% showed high adherence to medication MMAS-8 score, 66% showed high knowledge levels. 30% of the patients had history of minor bleeding (gum, nose and subcutaneous bleeding) while using anticoagulants, 5% of the patients had history of major bleeding. No significiant difference was found between treatment adherence, knowledge levels and bleeding histories in VKA or NOAC users  (p</a:t>
            </a:r>
            <a:r>
              <a:rPr b="0">
                <a:solidFill>
                  <a:srgbClr val="4C5155"/>
                </a:solidFill>
                <a:uFill>
                  <a:solidFill>
                    <a:srgbClr val="4C5155"/>
                  </a:solidFill>
                </a:uFill>
              </a:rPr>
              <a:t>&gt;</a:t>
            </a:r>
            <a:r>
              <a:rPr b="0"/>
              <a:t>0.05). Knowledge of bleeding risks was lower in patients older than 70 and patients with low education degrees. </a:t>
            </a:r>
          </a:p>
          <a:p>
            <a:pPr>
              <a:lnSpc>
                <a:spcPct val="150000"/>
              </a:lnSpc>
              <a:defRPr b="1">
                <a:uFill>
                  <a:solidFill>
                    <a:srgbClr val="000000"/>
                  </a:solidFill>
                </a:uFill>
                <a:latin typeface="Times New Roman"/>
                <a:ea typeface="Times New Roman"/>
                <a:cs typeface="Times New Roman"/>
                <a:sym typeface="Times New Roman"/>
              </a:defRPr>
            </a:pPr>
          </a:p>
          <a:p>
            <a:pPr>
              <a:lnSpc>
                <a:spcPct val="150000"/>
              </a:lnSpc>
              <a:defRPr b="1">
                <a:uFill>
                  <a:solidFill>
                    <a:srgbClr val="000000"/>
                  </a:solidFill>
                </a:uFill>
                <a:latin typeface="Times New Roman"/>
                <a:ea typeface="Times New Roman"/>
                <a:cs typeface="Times New Roman"/>
                <a:sym typeface="Times New Roman"/>
              </a:defRPr>
            </a:pPr>
            <a:r>
              <a:t>Conclusion:</a:t>
            </a:r>
            <a:r>
              <a:rPr b="0"/>
              <a:t> As we have seen in our study, the majority of patients taking oral anticoagulants had high adherence and knowledge levels. They were satisfied with their  anticoagulation therapy.</a:t>
            </a:r>
          </a:p>
          <a:p>
            <a:pPr>
              <a:lnSpc>
                <a:spcPct val="150000"/>
              </a:lnSpc>
              <a:defRPr b="1">
                <a:uFill>
                  <a:solidFill>
                    <a:srgbClr val="000000"/>
                  </a:solidFill>
                </a:uFill>
                <a:latin typeface="Times New Roman"/>
                <a:ea typeface="Times New Roman"/>
                <a:cs typeface="Times New Roman"/>
                <a:sym typeface="Times New Roman"/>
              </a:defRPr>
            </a:pPr>
          </a:p>
          <a:p>
            <a:pPr>
              <a:lnSpc>
                <a:spcPct val="150000"/>
              </a:lnSpc>
              <a:defRPr b="1">
                <a:uFill>
                  <a:solidFill>
                    <a:srgbClr val="000000"/>
                  </a:solidFill>
                </a:uFill>
                <a:latin typeface="Times New Roman"/>
                <a:ea typeface="Times New Roman"/>
                <a:cs typeface="Times New Roman"/>
                <a:sym typeface="Times New Roman"/>
              </a:defRPr>
            </a:pPr>
            <a:r>
              <a:t>Key Words: </a:t>
            </a:r>
            <a:r>
              <a:rPr b="0"/>
              <a:t>oral anticoagulant therapy, bleeding, drug adherence.</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hank you for listening"/>
          <p:cNvSpPr txBox="1"/>
          <p:nvPr/>
        </p:nvSpPr>
        <p:spPr>
          <a:xfrm>
            <a:off x="4548980" y="4777482"/>
            <a:ext cx="3805239" cy="55423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3200">
                <a:uFill>
                  <a:solidFill>
                    <a:srgbClr val="000000"/>
                  </a:solidFill>
                </a:uFill>
                <a:latin typeface="Times New Roman"/>
                <a:ea typeface="Times New Roman"/>
                <a:cs typeface="Times New Roman"/>
                <a:sym typeface="Times New Roman"/>
              </a:defRPr>
            </a:lvl1pPr>
          </a:lstStyle>
          <a:p>
            <a:pPr/>
            <a:r>
              <a:t>thank you for listening</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Introduction"/>
          <p:cNvSpPr txBox="1"/>
          <p:nvPr>
            <p:ph type="title"/>
          </p:nvPr>
        </p:nvSpPr>
        <p:spPr>
          <a:xfrm>
            <a:off x="480669" y="-571703"/>
            <a:ext cx="11099803" cy="2159002"/>
          </a:xfrm>
          <a:prstGeom prst="rect">
            <a:avLst/>
          </a:prstGeom>
        </p:spPr>
        <p:txBody>
          <a:bodyPr/>
          <a:lstStyle>
            <a:lvl1pPr>
              <a:defRPr>
                <a:latin typeface="Times New Roman"/>
                <a:ea typeface="Times New Roman"/>
                <a:cs typeface="Times New Roman"/>
                <a:sym typeface="Times New Roman"/>
              </a:defRPr>
            </a:lvl1pPr>
          </a:lstStyle>
          <a:p>
            <a:pPr/>
            <a:r>
              <a:t>Introduction</a:t>
            </a:r>
          </a:p>
        </p:txBody>
      </p:sp>
      <p:sp>
        <p:nvSpPr>
          <p:cNvPr id="126" name="Oral anticoagulant drugs are common used drugs in cardiology clinics to prevent thromboembolism."/>
          <p:cNvSpPr txBox="1"/>
          <p:nvPr>
            <p:ph type="body" idx="1"/>
          </p:nvPr>
        </p:nvSpPr>
        <p:spPr>
          <a:xfrm>
            <a:off x="480669" y="-450570"/>
            <a:ext cx="11099803" cy="6286503"/>
          </a:xfrm>
          <a:prstGeom prst="rect">
            <a:avLst/>
          </a:prstGeom>
        </p:spPr>
        <p:txBody>
          <a:bodyPr/>
          <a:lstStyle/>
          <a:p>
            <a:pPr marL="0" indent="0" defTabSz="457200">
              <a:lnSpc>
                <a:spcPct val="150000"/>
              </a:lnSpc>
              <a:spcBef>
                <a:spcPts val="0"/>
              </a:spcBef>
              <a:buSzTx/>
              <a:buNone/>
              <a:defRPr sz="2600">
                <a:uFill>
                  <a:solidFill>
                    <a:srgbClr val="000000"/>
                  </a:solidFill>
                </a:uFill>
              </a:defRPr>
            </a:pPr>
            <a:r>
              <a:t> </a:t>
            </a:r>
            <a:r>
              <a:rPr>
                <a:latin typeface="Times New Roman"/>
                <a:ea typeface="Times New Roman"/>
                <a:cs typeface="Times New Roman"/>
                <a:sym typeface="Times New Roman"/>
              </a:rPr>
              <a:t>Oral anticoagulant drugs are common used drugs in cardiology clinics to prevent thromboembolism. </a:t>
            </a:r>
            <a:endParaRPr>
              <a:latin typeface="Times New Roman"/>
              <a:ea typeface="Times New Roman"/>
              <a:cs typeface="Times New Roman"/>
              <a:sym typeface="Times New Roman"/>
            </a:endParaRPr>
          </a:p>
          <a:p>
            <a:pPr marL="0" indent="0" defTabSz="457200">
              <a:lnSpc>
                <a:spcPct val="150000"/>
              </a:lnSpc>
              <a:spcBef>
                <a:spcPts val="0"/>
              </a:spcBef>
              <a:buSzTx/>
              <a:buNone/>
              <a:defRPr sz="2600">
                <a:uFill>
                  <a:solidFill>
                    <a:srgbClr val="000000"/>
                  </a:solidFill>
                </a:uFill>
                <a:latin typeface="Times New Roman"/>
                <a:ea typeface="Times New Roman"/>
                <a:cs typeface="Times New Roman"/>
                <a:sym typeface="Times New Roman"/>
              </a:defRPr>
            </a:pPr>
          </a:p>
        </p:txBody>
      </p:sp>
      <p:graphicFrame>
        <p:nvGraphicFramePr>
          <p:cNvPr id="127" name="Tablo"/>
          <p:cNvGraphicFramePr/>
          <p:nvPr/>
        </p:nvGraphicFramePr>
        <p:xfrm>
          <a:off x="1208760" y="2782571"/>
          <a:ext cx="7064937" cy="3476214"/>
        </p:xfrm>
        <a:graphic xmlns:a="http://schemas.openxmlformats.org/drawingml/2006/main">
          <a:graphicData uri="http://schemas.openxmlformats.org/drawingml/2006/table">
            <a:tbl>
              <a:tblPr firstCol="0" firstRow="1" lastCol="0" lastRow="0" bandCol="0" bandRow="0" rtl="0">
                <a:tableStyleId>{4C3C2611-4C71-4FC5-86AE-919BDF0F9419}</a:tableStyleId>
              </a:tblPr>
              <a:tblGrid>
                <a:gridCol w="7064936"/>
              </a:tblGrid>
              <a:tr h="546139">
                <a:tc>
                  <a:txBody>
                    <a:bodyPr/>
                    <a:lstStyle/>
                    <a:p>
                      <a:pPr defTabSz="914400">
                        <a:defRPr b="0" sz="1800">
                          <a:solidFill>
                            <a:srgbClr val="000000"/>
                          </a:solidFill>
                        </a:defRPr>
                      </a:pPr>
                      <a:r>
                        <a:rPr sz="2200">
                          <a:solidFill>
                            <a:srgbClr val="FFFFFF"/>
                          </a:solidFill>
                          <a:latin typeface="Helvetica Neue Medium"/>
                          <a:ea typeface="Helvetica Neue Medium"/>
                          <a:cs typeface="Helvetica Neue Medium"/>
                          <a:sym typeface="Helvetica Neue Medium"/>
                        </a:rPr>
                        <a:t>New Oral Anticoagulants </a:t>
                      </a:r>
                    </a:p>
                  </a:txBody>
                  <a:tcPr marL="50800" marR="50800" marT="50800" marB="50800" anchor="ctr" anchorCtr="0" horzOverflow="overflow">
                    <a:solidFill>
                      <a:srgbClr val="CB2A7A"/>
                    </a:solidFill>
                  </a:tcPr>
                </a:tc>
              </a:tr>
              <a:tr h="447064">
                <a:tc>
                  <a:txBody>
                    <a:bodyPr/>
                    <a:lstStyle/>
                    <a:p>
                      <a:pPr defTabSz="914400">
                        <a:defRPr sz="1800"/>
                      </a:pPr>
                      <a:r>
                        <a:rPr sz="2200">
                          <a:sym typeface="Helvetica Neue Medium"/>
                        </a:rPr>
                        <a:t>rivaroxaban</a:t>
                      </a:r>
                    </a:p>
                  </a:txBody>
                  <a:tcPr marL="50800" marR="50800" marT="50800" marB="50800" anchor="ctr" anchorCtr="0" horzOverflow="overflow"/>
                </a:tc>
              </a:tr>
              <a:tr h="496602">
                <a:tc>
                  <a:txBody>
                    <a:bodyPr/>
                    <a:lstStyle/>
                    <a:p>
                      <a:pPr defTabSz="914400">
                        <a:defRPr sz="1800"/>
                      </a:pPr>
                      <a:r>
                        <a:rPr sz="2200">
                          <a:sym typeface="Helvetica Neue Medium"/>
                        </a:rPr>
                        <a:t>apixaban</a:t>
                      </a:r>
                    </a:p>
                  </a:txBody>
                  <a:tcPr marL="50800" marR="50800" marT="50800" marB="50800" anchor="ctr" anchorCtr="0" horzOverflow="overflow"/>
                </a:tc>
              </a:tr>
              <a:tr h="496602">
                <a:tc>
                  <a:txBody>
                    <a:bodyPr/>
                    <a:lstStyle/>
                    <a:p>
                      <a:pPr defTabSz="914400">
                        <a:defRPr sz="1800"/>
                      </a:pPr>
                      <a:r>
                        <a:rPr sz="2200">
                          <a:sym typeface="Helvetica Neue Medium"/>
                        </a:rPr>
                        <a:t>edoxaban</a:t>
                      </a:r>
                    </a:p>
                  </a:txBody>
                  <a:tcPr marL="50800" marR="50800" marT="50800" marB="50800" anchor="ctr" anchorCtr="0" horzOverflow="overflow"/>
                </a:tc>
              </a:tr>
              <a:tr h="496602">
                <a:tc>
                  <a:txBody>
                    <a:bodyPr/>
                    <a:lstStyle/>
                    <a:p>
                      <a:pPr defTabSz="914400">
                        <a:defRPr sz="1800"/>
                      </a:pPr>
                      <a:r>
                        <a:rPr sz="2200">
                          <a:sym typeface="Helvetica Neue Medium"/>
                        </a:rPr>
                        <a:t>dabigatran</a:t>
                      </a:r>
                    </a:p>
                  </a:txBody>
                  <a:tcPr marL="50800" marR="50800" marT="50800" marB="50800" anchor="ctr" anchorCtr="0" horzOverflow="overflow"/>
                </a:tc>
              </a:tr>
              <a:tr h="496602">
                <a:tc>
                  <a:txBody>
                    <a:bodyPr/>
                    <a:lstStyle/>
                    <a:p>
                      <a:pPr defTabSz="914400">
                        <a:defRPr sz="1800"/>
                      </a:pPr>
                      <a:r>
                        <a:rPr sz="2200">
                          <a:solidFill>
                            <a:srgbClr val="FFFFFF"/>
                          </a:solidFill>
                          <a:sym typeface="Helvetica Neue Medium"/>
                        </a:rPr>
                        <a:t>Vitamin K Antagonists</a:t>
                      </a:r>
                    </a:p>
                  </a:txBody>
                  <a:tcPr marL="50800" marR="50800" marT="50800" marB="50800" anchor="ctr" anchorCtr="0" horzOverflow="overflow">
                    <a:solidFill>
                      <a:srgbClr val="CB2A7A"/>
                    </a:solidFill>
                  </a:tcPr>
                </a:tc>
              </a:tr>
              <a:tr h="496602">
                <a:tc>
                  <a:txBody>
                    <a:bodyPr/>
                    <a:lstStyle/>
                    <a:p>
                      <a:pPr defTabSz="914400">
                        <a:defRPr sz="1800"/>
                      </a:pPr>
                      <a:r>
                        <a:rPr sz="2200">
                          <a:sym typeface="Helvetica Neue Medium"/>
                        </a:rPr>
                        <a:t>warfarin</a:t>
                      </a:r>
                    </a:p>
                  </a:txBody>
                  <a:tcPr marL="50800" marR="50800" marT="50800" marB="50800" anchor="ctr" anchorCtr="0" horzOverflow="overflow"/>
                </a:tc>
              </a:tr>
            </a:tbl>
          </a:graphicData>
        </a:graphic>
      </p:graphicFrame>
      <p:sp>
        <p:nvSpPr>
          <p:cNvPr id="128" name="VKAs have been used for a long time but they have several limitations such as drug interactions, narrow therapeutic window, drug-food interactions, need for close INR (international normalized ratio) measurements.…"/>
          <p:cNvSpPr txBox="1"/>
          <p:nvPr/>
        </p:nvSpPr>
        <p:spPr>
          <a:xfrm>
            <a:off x="642958" y="6476231"/>
            <a:ext cx="11718884" cy="34988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ts val="4500"/>
              </a:lnSpc>
              <a:defRPr sz="2600">
                <a:latin typeface="Times"/>
                <a:ea typeface="Times"/>
                <a:cs typeface="Times"/>
                <a:sym typeface="Times"/>
              </a:defRPr>
            </a:pPr>
            <a:r>
              <a:t>VKAs have been used for a long time but they have several limitations such as drug interactions, narrow therapeutic window, drug-food interactions, need for close INR (international normalized ratio) measurements. </a:t>
            </a:r>
          </a:p>
          <a:p>
            <a:pPr>
              <a:lnSpc>
                <a:spcPts val="4500"/>
              </a:lnSpc>
              <a:defRPr sz="2600">
                <a:latin typeface="Times"/>
                <a:ea typeface="Times"/>
                <a:cs typeface="Times"/>
                <a:sym typeface="Times"/>
              </a:defRPr>
            </a:pPr>
          </a:p>
          <a:p>
            <a:pPr>
              <a:lnSpc>
                <a:spcPts val="4500"/>
              </a:lnSpc>
              <a:defRPr sz="2600">
                <a:latin typeface="Times"/>
                <a:ea typeface="Times"/>
                <a:cs typeface="Times"/>
                <a:sym typeface="Times"/>
              </a:defRPr>
            </a:pPr>
            <a:r>
              <a:t> NOACs (Novel oral anticoagulants) are shown to be non-inferior to warfarin in the prevention of thromboembolism and even have better safety profile. </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Most common and very important side effect of oral anticogulant drugs is bleeding. The bleeding can be major or minor. Major bleedings  can be mortal.…"/>
          <p:cNvSpPr txBox="1"/>
          <p:nvPr/>
        </p:nvSpPr>
        <p:spPr>
          <a:xfrm>
            <a:off x="865256" y="2102324"/>
            <a:ext cx="10996904" cy="55489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2600">
                <a:uFill>
                  <a:solidFill>
                    <a:srgbClr val="000000"/>
                  </a:solidFill>
                </a:uFill>
                <a:latin typeface="Times New Roman"/>
                <a:ea typeface="Times New Roman"/>
                <a:cs typeface="Times New Roman"/>
                <a:sym typeface="Times New Roman"/>
              </a:defRPr>
            </a:pPr>
            <a:r>
              <a:t>Most common and very important side effect of oral anticogulant drugs is </a:t>
            </a:r>
            <a:r>
              <a:rPr b="1"/>
              <a:t>bleeding</a:t>
            </a:r>
            <a:r>
              <a:t>. The bleeding can be major or minor. Major bleedings  can be mortal.</a:t>
            </a:r>
          </a:p>
          <a:p>
            <a:pPr>
              <a:lnSpc>
                <a:spcPct val="150000"/>
              </a:lnSpc>
              <a:defRPr sz="2600">
                <a:uFill>
                  <a:solidFill>
                    <a:srgbClr val="000000"/>
                  </a:solidFill>
                </a:uFill>
                <a:latin typeface="Times New Roman"/>
                <a:ea typeface="Times New Roman"/>
                <a:cs typeface="Times New Roman"/>
                <a:sym typeface="Times New Roman"/>
              </a:defRPr>
            </a:pPr>
          </a:p>
          <a:p>
            <a:pPr>
              <a:lnSpc>
                <a:spcPct val="150000"/>
              </a:lnSpc>
              <a:defRPr sz="2600" u="sng">
                <a:uFill>
                  <a:solidFill>
                    <a:srgbClr val="000000"/>
                  </a:solidFill>
                </a:uFill>
                <a:latin typeface="Times New Roman"/>
                <a:ea typeface="Times New Roman"/>
                <a:cs typeface="Times New Roman"/>
                <a:sym typeface="Times New Roman"/>
              </a:defRPr>
            </a:pPr>
            <a:r>
              <a:t>Major bleedings</a:t>
            </a:r>
            <a:r>
              <a:rPr u="none"/>
              <a:t>: intracranial, retroperitoneal, massive gastrointestinal bleedings and bleed with hemodynamic instability.</a:t>
            </a:r>
          </a:p>
          <a:p>
            <a:pPr>
              <a:lnSpc>
                <a:spcPct val="150000"/>
              </a:lnSpc>
              <a:defRPr sz="2600" u="sng">
                <a:uFill>
                  <a:solidFill>
                    <a:srgbClr val="000000"/>
                  </a:solidFill>
                </a:uFill>
                <a:latin typeface="Times New Roman"/>
                <a:ea typeface="Times New Roman"/>
                <a:cs typeface="Times New Roman"/>
                <a:sym typeface="Times New Roman"/>
              </a:defRPr>
            </a:pPr>
            <a:r>
              <a:t>Minor bleedings</a:t>
            </a:r>
            <a:r>
              <a:rPr u="none"/>
              <a:t>: epistaxis, uncomplicated soft tissue, superficial skin bleedings.</a:t>
            </a:r>
            <a:endParaRPr b="1"/>
          </a:p>
          <a:p>
            <a:pPr>
              <a:lnSpc>
                <a:spcPct val="150000"/>
              </a:lnSpc>
              <a:defRPr sz="2600">
                <a:uFill>
                  <a:solidFill>
                    <a:srgbClr val="000000"/>
                  </a:solidFill>
                </a:uFill>
                <a:latin typeface="Times New Roman"/>
                <a:ea typeface="Times New Roman"/>
                <a:cs typeface="Times New Roman"/>
                <a:sym typeface="Times New Roman"/>
              </a:defRPr>
            </a:pPr>
          </a:p>
          <a:p>
            <a:pPr>
              <a:lnSpc>
                <a:spcPct val="150000"/>
              </a:lnSpc>
              <a:defRPr b="1" sz="2600">
                <a:solidFill>
                  <a:srgbClr val="B51600"/>
                </a:solidFill>
                <a:uFill>
                  <a:solidFill>
                    <a:srgbClr val="000000"/>
                  </a:solidFill>
                </a:uFill>
                <a:latin typeface="Times New Roman"/>
                <a:ea typeface="Times New Roman"/>
                <a:cs typeface="Times New Roman"/>
                <a:sym typeface="Times New Roman"/>
              </a:defRPr>
            </a:pPr>
            <a:r>
              <a:t> The aim of our study</a:t>
            </a:r>
            <a:r>
              <a:rPr b="0">
                <a:solidFill>
                  <a:srgbClr val="000000"/>
                </a:solidFill>
              </a:rPr>
              <a:t> is to assess patient’s anticoagulant drug treatment adherences, level of the knowledges about their drugs and their drug induced bleeding histories.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2" name="material-method"/>
          <p:cNvSpPr txBox="1"/>
          <p:nvPr>
            <p:ph type="title"/>
          </p:nvPr>
        </p:nvSpPr>
        <p:spPr>
          <a:xfrm>
            <a:off x="952500" y="357212"/>
            <a:ext cx="11099800" cy="2159001"/>
          </a:xfrm>
          <a:prstGeom prst="rect">
            <a:avLst/>
          </a:prstGeom>
        </p:spPr>
        <p:txBody>
          <a:bodyPr/>
          <a:lstStyle>
            <a:lvl1pPr>
              <a:defRPr>
                <a:latin typeface="Times New Roman"/>
                <a:ea typeface="Times New Roman"/>
                <a:cs typeface="Times New Roman"/>
                <a:sym typeface="Times New Roman"/>
              </a:defRPr>
            </a:lvl1pPr>
          </a:lstStyle>
          <a:p>
            <a:pPr/>
            <a:r>
              <a:t>material-method</a:t>
            </a:r>
          </a:p>
        </p:txBody>
      </p:sp>
      <p:sp>
        <p:nvSpPr>
          <p:cNvPr id="133" name="Patients recruited for this study were randomly selected from the list of patients using oral anticoagulants with cardiologic endication in Bezmialem Hospital Cardiology Clinic.…"/>
          <p:cNvSpPr txBox="1"/>
          <p:nvPr>
            <p:ph type="body" idx="1"/>
          </p:nvPr>
        </p:nvSpPr>
        <p:spPr>
          <a:xfrm>
            <a:off x="952498" y="2193448"/>
            <a:ext cx="11099803" cy="6286503"/>
          </a:xfrm>
          <a:prstGeom prst="rect">
            <a:avLst/>
          </a:prstGeom>
        </p:spPr>
        <p:txBody>
          <a:bodyPr/>
          <a:lstStyle/>
          <a:p>
            <a:pPr marL="0" indent="0" defTabSz="438911">
              <a:lnSpc>
                <a:spcPts val="5900"/>
              </a:lnSpc>
              <a:spcBef>
                <a:spcPts val="0"/>
              </a:spcBef>
              <a:buSzTx/>
              <a:buNone/>
              <a:defRPr sz="2400">
                <a:solidFill>
                  <a:srgbClr val="202124"/>
                </a:solidFill>
                <a:latin typeface="Times New Roman"/>
                <a:ea typeface="Times New Roman"/>
                <a:cs typeface="Times New Roman"/>
                <a:sym typeface="Times New Roman"/>
              </a:defRPr>
            </a:pPr>
            <a:r>
              <a:t>  Patients recruited for this study were randomly selected from the list of patients using oral anticoagulants with cardiologic endication in Bezmialem Hospital Cardiology Clinic.</a:t>
            </a:r>
          </a:p>
          <a:p>
            <a:pPr marL="0" indent="0" defTabSz="438911">
              <a:lnSpc>
                <a:spcPts val="5900"/>
              </a:lnSpc>
              <a:spcBef>
                <a:spcPts val="0"/>
              </a:spcBef>
              <a:buSzTx/>
              <a:buNone/>
              <a:defRPr sz="2400">
                <a:solidFill>
                  <a:srgbClr val="202124"/>
                </a:solidFill>
                <a:latin typeface="Times New Roman"/>
                <a:ea typeface="Times New Roman"/>
                <a:cs typeface="Times New Roman"/>
                <a:sym typeface="Times New Roman"/>
              </a:defRPr>
            </a:pPr>
          </a:p>
          <a:p>
            <a:pPr marL="0" indent="0" defTabSz="438911">
              <a:lnSpc>
                <a:spcPts val="5900"/>
              </a:lnSpc>
              <a:spcBef>
                <a:spcPts val="0"/>
              </a:spcBef>
              <a:buSzTx/>
              <a:buNone/>
              <a:defRPr sz="2400">
                <a:solidFill>
                  <a:srgbClr val="202124"/>
                </a:solidFill>
                <a:latin typeface="Times New Roman"/>
                <a:ea typeface="Times New Roman"/>
                <a:cs typeface="Times New Roman"/>
                <a:sym typeface="Times New Roman"/>
              </a:defRPr>
            </a:pPr>
            <a:r>
              <a:t> Anticoagulation therapy adherence and knowledge levels was assessed using the 6-item Modified Morisky Medication Adherence Scale (MMAS) . </a:t>
            </a:r>
          </a:p>
          <a:p>
            <a:pPr marL="0" indent="0" defTabSz="438911">
              <a:lnSpc>
                <a:spcPts val="5900"/>
              </a:lnSpc>
              <a:spcBef>
                <a:spcPts val="0"/>
              </a:spcBef>
              <a:buSzTx/>
              <a:buNone/>
              <a:defRPr sz="2400">
                <a:solidFill>
                  <a:srgbClr val="202124"/>
                </a:solidFill>
                <a:latin typeface="Times New Roman"/>
                <a:ea typeface="Times New Roman"/>
                <a:cs typeface="Times New Roman"/>
                <a:sym typeface="Times New Roman"/>
              </a:defRPr>
            </a:pPr>
          </a:p>
          <a:p>
            <a:pPr marL="0" indent="0" defTabSz="438911">
              <a:lnSpc>
                <a:spcPts val="5900"/>
              </a:lnSpc>
              <a:spcBef>
                <a:spcPts val="0"/>
              </a:spcBef>
              <a:buSzTx/>
              <a:buNone/>
              <a:defRPr sz="2400">
                <a:solidFill>
                  <a:srgbClr val="202124"/>
                </a:solidFill>
                <a:latin typeface="Times New Roman"/>
                <a:ea typeface="Times New Roman"/>
                <a:cs typeface="Times New Roman"/>
                <a:sym typeface="Times New Roman"/>
              </a:defRPr>
            </a:pPr>
            <a:r>
              <a:t> Patient demographics and some informations about their  medical history were evaluated.</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urvey"/>
          <p:cNvSpPr txBox="1"/>
          <p:nvPr>
            <p:ph type="title"/>
          </p:nvPr>
        </p:nvSpPr>
        <p:spPr>
          <a:xfrm>
            <a:off x="4331188" y="386702"/>
            <a:ext cx="11099803" cy="2159001"/>
          </a:xfrm>
          <a:prstGeom prst="rect">
            <a:avLst/>
          </a:prstGeom>
        </p:spPr>
        <p:txBody>
          <a:bodyPr/>
          <a:lstStyle>
            <a:lvl1pPr defTabSz="484886">
              <a:defRPr sz="6600"/>
            </a:lvl1pPr>
          </a:lstStyle>
          <a:p>
            <a:pPr/>
            <a:r>
              <a:t>survey</a:t>
            </a:r>
          </a:p>
        </p:txBody>
      </p:sp>
      <p:sp>
        <p:nvSpPr>
          <p:cNvPr id="136" name="Gövde"/>
          <p:cNvSpPr txBox="1"/>
          <p:nvPr>
            <p:ph type="body" idx="1"/>
          </p:nvPr>
        </p:nvSpPr>
        <p:spPr>
          <a:xfrm>
            <a:off x="10150265" y="703481"/>
            <a:ext cx="11099802" cy="6286503"/>
          </a:xfrm>
          <a:prstGeom prst="rect">
            <a:avLst/>
          </a:prstGeom>
        </p:spPr>
        <p:txBody>
          <a:bodyPr/>
          <a:lstStyle/>
          <a:p>
            <a:pPr marL="0" indent="0">
              <a:buSzTx/>
              <a:buNone/>
            </a:pPr>
          </a:p>
        </p:txBody>
      </p:sp>
      <p:pic>
        <p:nvPicPr>
          <p:cNvPr id="137" name="Ekran Resmi 2020-07-14 08.50.38.png" descr="Ekran Resmi 2020-07-14 08.50.38.png"/>
          <p:cNvPicPr>
            <a:picLocks noChangeAspect="1"/>
          </p:cNvPicPr>
          <p:nvPr/>
        </p:nvPicPr>
        <p:blipFill>
          <a:blip r:embed="rId2">
            <a:extLst/>
          </a:blip>
          <a:stretch>
            <a:fillRect/>
          </a:stretch>
        </p:blipFill>
        <p:spPr>
          <a:xfrm>
            <a:off x="163404" y="590752"/>
            <a:ext cx="7029634" cy="5744509"/>
          </a:xfrm>
          <a:prstGeom prst="rect">
            <a:avLst/>
          </a:prstGeom>
          <a:ln w="12700">
            <a:miter lim="400000"/>
          </a:ln>
        </p:spPr>
      </p:pic>
      <p:pic>
        <p:nvPicPr>
          <p:cNvPr id="138" name="Ekran Resmi 2020-07-14 08.22.33.png" descr="Ekran Resmi 2020-07-14 08.22.33.png"/>
          <p:cNvPicPr>
            <a:picLocks noChangeAspect="1"/>
          </p:cNvPicPr>
          <p:nvPr/>
        </p:nvPicPr>
        <p:blipFill>
          <a:blip r:embed="rId3">
            <a:extLst/>
          </a:blip>
          <a:stretch>
            <a:fillRect/>
          </a:stretch>
        </p:blipFill>
        <p:spPr>
          <a:xfrm>
            <a:off x="4320252" y="4407177"/>
            <a:ext cx="7946334" cy="5203893"/>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High  Adherence:…"/>
          <p:cNvSpPr txBox="1"/>
          <p:nvPr>
            <p:ph type="body" idx="4294967295"/>
          </p:nvPr>
        </p:nvSpPr>
        <p:spPr>
          <a:xfrm>
            <a:off x="652671" y="1892916"/>
            <a:ext cx="10619583" cy="6375006"/>
          </a:xfrm>
          <a:prstGeom prst="rect">
            <a:avLst/>
          </a:prstGeom>
        </p:spPr>
        <p:txBody>
          <a:bodyPr/>
          <a:lstStyle/>
          <a:p>
            <a:pPr marL="0" indent="0">
              <a:buSzTx/>
              <a:buNone/>
              <a:defRPr b="1" sz="2300">
                <a:latin typeface="Times New Roman"/>
                <a:ea typeface="Times New Roman"/>
                <a:cs typeface="Times New Roman"/>
                <a:sym typeface="Times New Roman"/>
              </a:defRPr>
            </a:pPr>
            <a:r>
              <a:t>High  Adherence: </a:t>
            </a:r>
          </a:p>
          <a:p>
            <a:pPr marL="0" indent="0">
              <a:buSzTx/>
              <a:buNone/>
              <a:defRPr sz="2300">
                <a:latin typeface="Times New Roman"/>
                <a:ea typeface="Times New Roman"/>
                <a:cs typeface="Times New Roman"/>
                <a:sym typeface="Times New Roman"/>
              </a:defRPr>
            </a:pPr>
            <a:r>
              <a:t>ilacımı almayı unutmam +1</a:t>
            </a:r>
          </a:p>
          <a:p>
            <a:pPr marL="0" indent="0">
              <a:buSzTx/>
              <a:buNone/>
              <a:defRPr sz="2300">
                <a:latin typeface="Times New Roman"/>
                <a:ea typeface="Times New Roman"/>
                <a:cs typeface="Times New Roman"/>
                <a:sym typeface="Times New Roman"/>
              </a:defRPr>
            </a:pPr>
            <a:r>
              <a:t>ilacımı her gün zamanında alırım  +1</a:t>
            </a:r>
          </a:p>
          <a:p>
            <a:pPr marL="0" indent="0">
              <a:buSzTx/>
              <a:buNone/>
              <a:defRPr sz="2300">
                <a:latin typeface="Times New Roman"/>
                <a:ea typeface="Times New Roman"/>
                <a:cs typeface="Times New Roman"/>
                <a:sym typeface="Times New Roman"/>
              </a:defRPr>
            </a:pPr>
            <a:r>
              <a:t>ilacımı yazdırmayı unutmam  +1</a:t>
            </a:r>
          </a:p>
        </p:txBody>
      </p:sp>
      <p:sp>
        <p:nvSpPr>
          <p:cNvPr id="141" name="High Knowledge:…"/>
          <p:cNvSpPr txBox="1"/>
          <p:nvPr/>
        </p:nvSpPr>
        <p:spPr>
          <a:xfrm>
            <a:off x="5426219" y="2794934"/>
            <a:ext cx="7710470" cy="301019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defTabSz="584200">
              <a:spcBef>
                <a:spcPts val="4200"/>
              </a:spcBef>
              <a:defRPr b="1" sz="2300">
                <a:latin typeface="Times New Roman"/>
                <a:ea typeface="Times New Roman"/>
                <a:cs typeface="Times New Roman"/>
                <a:sym typeface="Times New Roman"/>
              </a:defRPr>
            </a:pPr>
            <a:r>
              <a:t>High Knowledge: </a:t>
            </a:r>
          </a:p>
          <a:p>
            <a:pPr defTabSz="584200">
              <a:spcBef>
                <a:spcPts val="4200"/>
              </a:spcBef>
              <a:defRPr sz="2300">
                <a:latin typeface="Times New Roman"/>
                <a:ea typeface="Times New Roman"/>
                <a:cs typeface="Times New Roman"/>
                <a:sym typeface="Times New Roman"/>
              </a:defRPr>
            </a:pPr>
            <a:r>
              <a:t>kendimi iyi hissettiğimde ilacı bırakmam. +1</a:t>
            </a:r>
          </a:p>
          <a:p>
            <a:pPr defTabSz="584200">
              <a:spcBef>
                <a:spcPts val="4200"/>
              </a:spcBef>
              <a:defRPr sz="2300">
                <a:latin typeface="Times New Roman"/>
                <a:ea typeface="Times New Roman"/>
                <a:cs typeface="Times New Roman"/>
                <a:sym typeface="Times New Roman"/>
              </a:defRPr>
            </a:pPr>
            <a:r>
              <a:t>kendimi kötü hissettiğimde ilaca bağlı olduğunu  düşünmem. +1</a:t>
            </a:r>
          </a:p>
          <a:p>
            <a:pPr defTabSz="584200">
              <a:spcBef>
                <a:spcPts val="4200"/>
              </a:spcBef>
              <a:defRPr sz="2300">
                <a:latin typeface="Times New Roman"/>
                <a:ea typeface="Times New Roman"/>
                <a:cs typeface="Times New Roman"/>
                <a:sym typeface="Times New Roman"/>
              </a:defRPr>
            </a:pPr>
            <a:r>
              <a:t>ilacı neden kullandığımı biliyorum. +1</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Başlık"/>
          <p:cNvSpPr txBox="1"/>
          <p:nvPr>
            <p:ph type="title"/>
          </p:nvPr>
        </p:nvSpPr>
        <p:spPr>
          <a:xfrm>
            <a:off x="834541" y="902764"/>
            <a:ext cx="11099803" cy="2159002"/>
          </a:xfrm>
          <a:prstGeom prst="rect">
            <a:avLst/>
          </a:prstGeom>
        </p:spPr>
        <p:txBody>
          <a:bodyPr/>
          <a:lstStyle/>
          <a:p>
            <a:pPr defTabSz="484886">
              <a:defRPr sz="6600"/>
            </a:pPr>
          </a:p>
        </p:txBody>
      </p:sp>
      <p:sp>
        <p:nvSpPr>
          <p:cNvPr id="144" name="135 patients completed the survey.…"/>
          <p:cNvSpPr txBox="1"/>
          <p:nvPr>
            <p:ph type="body" idx="1"/>
          </p:nvPr>
        </p:nvSpPr>
        <p:spPr>
          <a:xfrm>
            <a:off x="577443" y="1567978"/>
            <a:ext cx="11099803" cy="6286503"/>
          </a:xfrm>
          <a:prstGeom prst="rect">
            <a:avLst/>
          </a:prstGeom>
        </p:spPr>
        <p:txBody>
          <a:bodyPr/>
          <a:lstStyle/>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135 patients completed the survey. </a:t>
            </a:r>
          </a:p>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(VKA: 68, NOAC: 67)</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p>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Age</a:t>
            </a:r>
            <a:r>
              <a:rPr b="0"/>
              <a:t>:</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r>
              <a:t>Mean age of 135 patients included in the study was </a:t>
            </a:r>
            <a:r>
              <a:rPr b="1"/>
              <a:t>66,51</a:t>
            </a:r>
            <a:r>
              <a:t>.  </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p>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Gender</a:t>
            </a:r>
            <a:r>
              <a:rPr b="0"/>
              <a:t>:</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r>
              <a:t>Of all patients </a:t>
            </a:r>
            <a:r>
              <a:rPr b="1"/>
              <a:t>34% of male</a:t>
            </a:r>
            <a:r>
              <a:t>. </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p>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Education</a:t>
            </a:r>
            <a:r>
              <a:rPr b="0"/>
              <a:t>:</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r>
              <a:t>88%  of all patients under the ‘high school’ education degree.</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p>
          <a:p>
            <a:pPr marL="0" indent="0" defTabSz="289681">
              <a:lnSpc>
                <a:spcPct val="150000"/>
              </a:lnSpc>
              <a:spcBef>
                <a:spcPts val="0"/>
              </a:spcBef>
              <a:buSzTx/>
              <a:buNone/>
              <a:defRPr b="1" sz="1727">
                <a:uFill>
                  <a:solidFill>
                    <a:srgbClr val="000000"/>
                  </a:solidFill>
                </a:uFill>
                <a:latin typeface="Times New Roman"/>
                <a:ea typeface="Times New Roman"/>
                <a:cs typeface="Times New Roman"/>
                <a:sym typeface="Times New Roman"/>
              </a:defRPr>
            </a:pPr>
            <a:r>
              <a:t>Other drugs:</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r>
              <a:t>46 %of all patients use 3+ drugs.</a:t>
            </a: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p>
          <a:p>
            <a:pPr marL="0" indent="0" defTabSz="289681">
              <a:lnSpc>
                <a:spcPct val="150000"/>
              </a:lnSpc>
              <a:spcBef>
                <a:spcPts val="0"/>
              </a:spcBef>
              <a:buSzTx/>
              <a:buNone/>
              <a:defRPr sz="1727">
                <a:uFill>
                  <a:solidFill>
                    <a:srgbClr val="000000"/>
                  </a:solidFill>
                </a:uFill>
                <a:latin typeface="Times New Roman"/>
                <a:ea typeface="Times New Roman"/>
                <a:cs typeface="Times New Roman"/>
                <a:sym typeface="Times New Roman"/>
              </a:defRPr>
            </a:pPr>
            <a:r>
              <a:t>73%of all  patients have comorbidities. (hypertension, diabetes, obesity, heart and kidney diseases etc.)</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146" name="2B Pasta Grafiği"/>
          <p:cNvGraphicFramePr/>
          <p:nvPr/>
        </p:nvGraphicFramePr>
        <p:xfrm>
          <a:off x="-266361" y="1750997"/>
          <a:ext cx="6163315" cy="3785684"/>
        </p:xfrm>
        <a:graphic xmlns:a="http://schemas.openxmlformats.org/drawingml/2006/main">
          <a:graphicData uri="http://schemas.openxmlformats.org/drawingml/2006/chart">
            <c:chart xmlns:c="http://schemas.openxmlformats.org/drawingml/2006/chart" r:id="rId2"/>
          </a:graphicData>
        </a:graphic>
      </p:graphicFrame>
      <p:sp>
        <p:nvSpPr>
          <p:cNvPr id="147" name="Among the patients,…"/>
          <p:cNvSpPr txBox="1"/>
          <p:nvPr/>
        </p:nvSpPr>
        <p:spPr>
          <a:xfrm>
            <a:off x="302338" y="584183"/>
            <a:ext cx="10463159" cy="109494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50000"/>
              </a:lnSpc>
              <a:defRPr sz="2800">
                <a:uFill>
                  <a:solidFill>
                    <a:srgbClr val="000000"/>
                  </a:solidFill>
                </a:uFill>
                <a:latin typeface="Times New Roman"/>
                <a:ea typeface="Times New Roman"/>
                <a:cs typeface="Times New Roman"/>
                <a:sym typeface="Times New Roman"/>
              </a:defRPr>
            </a:pPr>
            <a:r>
              <a:t> Among the patients, </a:t>
            </a:r>
          </a:p>
          <a:p>
            <a:pPr>
              <a:lnSpc>
                <a:spcPct val="150000"/>
              </a:lnSpc>
              <a:defRPr sz="2800">
                <a:uFill>
                  <a:solidFill>
                    <a:srgbClr val="000000"/>
                  </a:solidFill>
                </a:uFill>
                <a:latin typeface="Times New Roman"/>
                <a:ea typeface="Times New Roman"/>
                <a:cs typeface="Times New Roman"/>
                <a:sym typeface="Times New Roman"/>
              </a:defRPr>
            </a:pPr>
            <a:r>
              <a:t>86% showed </a:t>
            </a:r>
            <a:r>
              <a:rPr b="1"/>
              <a:t>high adherence</a:t>
            </a:r>
            <a:r>
              <a:t> to medication with MMAS-8 score,</a:t>
            </a:r>
          </a:p>
        </p:txBody>
      </p:sp>
      <p:sp>
        <p:nvSpPr>
          <p:cNvPr id="148" name="76% showed high knowledge levels with MMAS-8 score."/>
          <p:cNvSpPr txBox="1"/>
          <p:nvPr/>
        </p:nvSpPr>
        <p:spPr>
          <a:xfrm>
            <a:off x="3984473" y="8331265"/>
            <a:ext cx="8540007" cy="4928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nSpc>
                <a:spcPct val="150000"/>
              </a:lnSpc>
              <a:defRPr sz="2800">
                <a:uFill>
                  <a:solidFill>
                    <a:srgbClr val="000000"/>
                  </a:solidFill>
                </a:uFill>
                <a:latin typeface="Times New Roman"/>
                <a:ea typeface="Times New Roman"/>
                <a:cs typeface="Times New Roman"/>
                <a:sym typeface="Times New Roman"/>
              </a:defRPr>
            </a:pPr>
            <a:r>
              <a:t>76% showed </a:t>
            </a:r>
            <a:r>
              <a:rPr b="1"/>
              <a:t>high knowledge</a:t>
            </a:r>
            <a:r>
              <a:t> levels with MMAS-8 score. </a:t>
            </a:r>
          </a:p>
        </p:txBody>
      </p:sp>
      <p:graphicFrame>
        <p:nvGraphicFramePr>
          <p:cNvPr id="149" name="2B Pasta Grafiği"/>
          <p:cNvGraphicFramePr/>
          <p:nvPr/>
        </p:nvGraphicFramePr>
        <p:xfrm>
          <a:off x="6372831" y="3418058"/>
          <a:ext cx="6163315" cy="4264043"/>
        </p:xfrm>
        <a:graphic xmlns:a="http://schemas.openxmlformats.org/drawingml/2006/main">
          <a:graphicData uri="http://schemas.openxmlformats.org/drawingml/2006/chart">
            <c:chart xmlns:c="http://schemas.openxmlformats.org/drawingml/2006/chart" r:id="rId3"/>
          </a:graphicData>
        </a:graphic>
      </p:graphicFrame>
      <p:sp>
        <p:nvSpPr>
          <p:cNvPr id="150" name="Çizgi"/>
          <p:cNvSpPr/>
          <p:nvPr/>
        </p:nvSpPr>
        <p:spPr>
          <a:xfrm>
            <a:off x="4088270" y="3809999"/>
            <a:ext cx="483915" cy="483915"/>
          </a:xfrm>
          <a:prstGeom prst="line">
            <a:avLst/>
          </a:prstGeom>
          <a:ln w="25400">
            <a:solidFill>
              <a:srgbClr val="000000"/>
            </a:solidFill>
            <a:miter lim="400000"/>
            <a:tailEnd type="triangle"/>
          </a:ln>
        </p:spPr>
        <p:txBody>
          <a:bodyPr lIns="45718" tIns="45718" rIns="45718" bIns="45718"/>
          <a:lstStyle/>
          <a:p>
            <a:pPr/>
          </a:p>
        </p:txBody>
      </p:sp>
      <p:sp>
        <p:nvSpPr>
          <p:cNvPr id="151" name="116 patient"/>
          <p:cNvSpPr txBox="1"/>
          <p:nvPr/>
        </p:nvSpPr>
        <p:spPr>
          <a:xfrm>
            <a:off x="4489713" y="4274753"/>
            <a:ext cx="1691061" cy="492894"/>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2800">
                <a:uFill>
                  <a:solidFill>
                    <a:srgbClr val="000000"/>
                  </a:solidFill>
                </a:uFill>
                <a:latin typeface="Times New Roman"/>
                <a:ea typeface="Times New Roman"/>
                <a:cs typeface="Times New Roman"/>
                <a:sym typeface="Times New Roman"/>
              </a:defRPr>
            </a:lvl1pPr>
          </a:lstStyle>
          <a:p>
            <a:pPr/>
            <a:r>
              <a:t>116 patient</a:t>
            </a:r>
          </a:p>
        </p:txBody>
      </p:sp>
      <p:sp>
        <p:nvSpPr>
          <p:cNvPr id="152" name="102 patient"/>
          <p:cNvSpPr txBox="1"/>
          <p:nvPr/>
        </p:nvSpPr>
        <p:spPr>
          <a:xfrm>
            <a:off x="11220714" y="6335433"/>
            <a:ext cx="1704256" cy="49289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ct val="150000"/>
              </a:lnSpc>
              <a:defRPr sz="2800">
                <a:uFill>
                  <a:solidFill>
                    <a:srgbClr val="000000"/>
                  </a:solidFill>
                </a:uFill>
                <a:latin typeface="Times New Roman"/>
                <a:ea typeface="Times New Roman"/>
                <a:cs typeface="Times New Roman"/>
                <a:sym typeface="Times New Roman"/>
              </a:defRPr>
            </a:lvl1pPr>
          </a:lstStyle>
          <a:p>
            <a:pPr/>
            <a:r>
              <a:t>102 patient</a:t>
            </a:r>
          </a:p>
        </p:txBody>
      </p:sp>
      <p:sp>
        <p:nvSpPr>
          <p:cNvPr id="153" name="Çizgi"/>
          <p:cNvSpPr/>
          <p:nvPr/>
        </p:nvSpPr>
        <p:spPr>
          <a:xfrm>
            <a:off x="11061699" y="5737807"/>
            <a:ext cx="483915" cy="483915"/>
          </a:xfrm>
          <a:prstGeom prst="line">
            <a:avLst/>
          </a:prstGeom>
          <a:ln w="25400">
            <a:solidFill>
              <a:srgbClr val="000000"/>
            </a:solidFill>
            <a:miter lim="400000"/>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30% of the patients had history of minor bleeding (gum, nose and subcutaneous bleeding) while using anticoagulants, 5% of the patients had history of major bleeding."/>
          <p:cNvSpPr txBox="1"/>
          <p:nvPr>
            <p:ph type="body" sz="half" idx="1"/>
          </p:nvPr>
        </p:nvSpPr>
        <p:spPr>
          <a:xfrm>
            <a:off x="5685995" y="447087"/>
            <a:ext cx="6840440" cy="7213601"/>
          </a:xfrm>
          <a:prstGeom prst="rect">
            <a:avLst/>
          </a:prstGeom>
        </p:spPr>
        <p:txBody>
          <a:bodyPr/>
          <a:lstStyle/>
          <a:p>
            <a:pPr marL="0" indent="0" defTabSz="457200">
              <a:lnSpc>
                <a:spcPct val="150000"/>
              </a:lnSpc>
              <a:spcBef>
                <a:spcPts val="0"/>
              </a:spcBef>
              <a:buSzTx/>
              <a:buNone/>
              <a:defRPr b="1">
                <a:uFill>
                  <a:solidFill>
                    <a:srgbClr val="000000"/>
                  </a:solidFill>
                </a:uFill>
                <a:latin typeface="Times New Roman"/>
                <a:ea typeface="Times New Roman"/>
                <a:cs typeface="Times New Roman"/>
                <a:sym typeface="Times New Roman"/>
              </a:defRPr>
            </a:pPr>
            <a:r>
              <a:t>30%</a:t>
            </a:r>
            <a:r>
              <a:rPr b="0"/>
              <a:t> of the patients had history of </a:t>
            </a:r>
            <a:r>
              <a:t>minor bleeding</a:t>
            </a:r>
            <a:r>
              <a:rPr b="0"/>
              <a:t> (gum, nose and subcutaneous bleeding) while using anticoagulants, </a:t>
            </a:r>
            <a:r>
              <a:t>5%</a:t>
            </a:r>
            <a:r>
              <a:rPr b="0"/>
              <a:t> of the patients had history of </a:t>
            </a:r>
            <a:r>
              <a:t>major bleeding</a:t>
            </a:r>
            <a:r>
              <a:rPr b="0"/>
              <a:t>.</a:t>
            </a:r>
          </a:p>
        </p:txBody>
      </p:sp>
      <p:graphicFrame>
        <p:nvGraphicFramePr>
          <p:cNvPr id="156" name="2B Pasta Grafiği"/>
          <p:cNvGraphicFramePr/>
          <p:nvPr/>
        </p:nvGraphicFramePr>
        <p:xfrm>
          <a:off x="459282" y="1574800"/>
          <a:ext cx="4321576" cy="6348800"/>
        </p:xfrm>
        <a:graphic xmlns:a="http://schemas.openxmlformats.org/drawingml/2006/main">
          <a:graphicData uri="http://schemas.openxmlformats.org/drawingml/2006/chart">
            <c:chart xmlns:c="http://schemas.openxmlformats.org/drawingml/2006/chart" r:id="rId2"/>
          </a:graphicData>
        </a:graphic>
      </p:graphicFrame>
      <p:sp>
        <p:nvSpPr>
          <p:cNvPr id="157" name="There is no relationship between adherence and knowledge levels and bleeding histories of patients. (p&gt;0.05)"/>
          <p:cNvSpPr txBox="1"/>
          <p:nvPr/>
        </p:nvSpPr>
        <p:spPr>
          <a:xfrm>
            <a:off x="5700183" y="6270235"/>
            <a:ext cx="6812062" cy="194667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nSpc>
                <a:spcPct val="150000"/>
              </a:lnSpc>
              <a:defRPr b="1" sz="3200">
                <a:solidFill>
                  <a:srgbClr val="CB2A7A"/>
                </a:solidFill>
                <a:uFill>
                  <a:solidFill>
                    <a:srgbClr val="000000"/>
                  </a:solidFill>
                </a:uFill>
                <a:latin typeface="Times New Roman"/>
                <a:ea typeface="Times New Roman"/>
                <a:cs typeface="Times New Roman"/>
                <a:sym typeface="Times New Roman"/>
              </a:defRPr>
            </a:lvl1pPr>
          </a:lstStyle>
          <a:p>
            <a:pPr/>
            <a:r>
              <a:t>There is no relationship between adherence and knowledge levels and bleeding histories of patients. (p&gt;0.05)</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ucida Grande"/>
        <a:ea typeface="Lucida Grande"/>
        <a:cs typeface="Lucida Grand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